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5"/>
  </p:notesMasterIdLst>
  <p:handoutMasterIdLst>
    <p:handoutMasterId r:id="rId16"/>
  </p:handoutMasterIdLst>
  <p:sldIdLst>
    <p:sldId id="263" r:id="rId2"/>
    <p:sldId id="276" r:id="rId3"/>
    <p:sldId id="281" r:id="rId4"/>
    <p:sldId id="277" r:id="rId5"/>
    <p:sldId id="267" r:id="rId6"/>
    <p:sldId id="282" r:id="rId7"/>
    <p:sldId id="283" r:id="rId8"/>
    <p:sldId id="266" r:id="rId9"/>
    <p:sldId id="278" r:id="rId10"/>
    <p:sldId id="279" r:id="rId11"/>
    <p:sldId id="287" r:id="rId12"/>
    <p:sldId id="288" r:id="rId13"/>
    <p:sldId id="280" r:id="rId14"/>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4595" autoAdjust="0"/>
  </p:normalViewPr>
  <p:slideViewPr>
    <p:cSldViewPr>
      <p:cViewPr varScale="1">
        <p:scale>
          <a:sx n="96" d="100"/>
          <a:sy n="96" d="100"/>
        </p:scale>
        <p:origin x="216"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3" d="100"/>
          <a:sy n="103" d="100"/>
        </p:scale>
        <p:origin x="2160" y="16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77F31A8-45A8-4EB7-A4EF-CC54239206A0}" type="datetimeFigureOut">
              <a:rPr lang="fr-FR" smtClean="0"/>
              <a:t>03/09/2022</a:t>
            </a:fld>
            <a:endParaRPr lang="fr-FR"/>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3014C15-734D-426D-B8FC-07F0A558DC74}" type="slidenum">
              <a:rPr lang="fr-FR" smtClean="0"/>
              <a:t>‹N°›</a:t>
            </a:fld>
            <a:endParaRPr lang="fr-FR"/>
          </a:p>
        </p:txBody>
      </p:sp>
    </p:spTree>
    <p:extLst>
      <p:ext uri="{BB962C8B-B14F-4D97-AF65-F5344CB8AC3E}">
        <p14:creationId xmlns:p14="http://schemas.microsoft.com/office/powerpoint/2010/main" val="1625533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EAF14B9-DF48-4988-8D47-12220089B8E9}" type="datetimeFigureOut">
              <a:rPr lang="fr-FR" smtClean="0"/>
              <a:t>03/09/2022</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D5125CE-D27A-4C6F-80D8-FF68996E2E0C}" type="slidenum">
              <a:rPr lang="fr-FR" smtClean="0"/>
              <a:t>‹N°›</a:t>
            </a:fld>
            <a:endParaRPr lang="fr-FR"/>
          </a:p>
        </p:txBody>
      </p:sp>
    </p:spTree>
    <p:extLst>
      <p:ext uri="{BB962C8B-B14F-4D97-AF65-F5344CB8AC3E}">
        <p14:creationId xmlns:p14="http://schemas.microsoft.com/office/powerpoint/2010/main" val="17033903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a:t>
            </a:fld>
            <a:endParaRPr lang="fr-FR"/>
          </a:p>
        </p:txBody>
      </p:sp>
    </p:spTree>
    <p:extLst>
      <p:ext uri="{BB962C8B-B14F-4D97-AF65-F5344CB8AC3E}">
        <p14:creationId xmlns:p14="http://schemas.microsoft.com/office/powerpoint/2010/main" val="351966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13</a:t>
            </a:fld>
            <a:endParaRPr lang="fr-FR"/>
          </a:p>
        </p:txBody>
      </p:sp>
    </p:spTree>
    <p:extLst>
      <p:ext uri="{BB962C8B-B14F-4D97-AF65-F5344CB8AC3E}">
        <p14:creationId xmlns:p14="http://schemas.microsoft.com/office/powerpoint/2010/main" val="64672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2</a:t>
            </a:fld>
            <a:endParaRPr lang="fr-FR"/>
          </a:p>
        </p:txBody>
      </p:sp>
    </p:spTree>
    <p:extLst>
      <p:ext uri="{BB962C8B-B14F-4D97-AF65-F5344CB8AC3E}">
        <p14:creationId xmlns:p14="http://schemas.microsoft.com/office/powerpoint/2010/main" val="73089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3</a:t>
            </a:fld>
            <a:endParaRPr lang="fr-FR"/>
          </a:p>
        </p:txBody>
      </p:sp>
    </p:spTree>
    <p:extLst>
      <p:ext uri="{BB962C8B-B14F-4D97-AF65-F5344CB8AC3E}">
        <p14:creationId xmlns:p14="http://schemas.microsoft.com/office/powerpoint/2010/main" val="64109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4</a:t>
            </a:fld>
            <a:endParaRPr lang="fr-FR"/>
          </a:p>
        </p:txBody>
      </p:sp>
    </p:spTree>
    <p:extLst>
      <p:ext uri="{BB962C8B-B14F-4D97-AF65-F5344CB8AC3E}">
        <p14:creationId xmlns:p14="http://schemas.microsoft.com/office/powerpoint/2010/main" val="413124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5</a:t>
            </a:fld>
            <a:endParaRPr lang="fr-FR"/>
          </a:p>
        </p:txBody>
      </p:sp>
    </p:spTree>
    <p:extLst>
      <p:ext uri="{BB962C8B-B14F-4D97-AF65-F5344CB8AC3E}">
        <p14:creationId xmlns:p14="http://schemas.microsoft.com/office/powerpoint/2010/main" val="380096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8</a:t>
            </a:fld>
            <a:endParaRPr lang="fr-FR"/>
          </a:p>
        </p:txBody>
      </p:sp>
    </p:spTree>
    <p:extLst>
      <p:ext uri="{BB962C8B-B14F-4D97-AF65-F5344CB8AC3E}">
        <p14:creationId xmlns:p14="http://schemas.microsoft.com/office/powerpoint/2010/main" val="323867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9</a:t>
            </a:fld>
            <a:endParaRPr lang="fr-FR"/>
          </a:p>
        </p:txBody>
      </p:sp>
    </p:spTree>
    <p:extLst>
      <p:ext uri="{BB962C8B-B14F-4D97-AF65-F5344CB8AC3E}">
        <p14:creationId xmlns:p14="http://schemas.microsoft.com/office/powerpoint/2010/main" val="308432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10</a:t>
            </a:fld>
            <a:endParaRPr lang="fr-FR"/>
          </a:p>
        </p:txBody>
      </p:sp>
    </p:spTree>
    <p:extLst>
      <p:ext uri="{BB962C8B-B14F-4D97-AF65-F5344CB8AC3E}">
        <p14:creationId xmlns:p14="http://schemas.microsoft.com/office/powerpoint/2010/main" val="98883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11</a:t>
            </a:fld>
            <a:endParaRPr lang="fr-FR"/>
          </a:p>
        </p:txBody>
      </p:sp>
    </p:spTree>
    <p:extLst>
      <p:ext uri="{BB962C8B-B14F-4D97-AF65-F5344CB8AC3E}">
        <p14:creationId xmlns:p14="http://schemas.microsoft.com/office/powerpoint/2010/main" val="378492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961E2-DECE-0E40-A408-E87F89193299}"/>
              </a:ext>
            </a:extLst>
          </p:cNvPr>
          <p:cNvSpPr>
            <a:spLocks noGrp="1"/>
          </p:cNvSpPr>
          <p:nvPr>
            <p:ph type="ctrTitle"/>
          </p:nvPr>
        </p:nvSpPr>
        <p:spPr>
          <a:xfrm>
            <a:off x="1143000" y="1122363"/>
            <a:ext cx="6858000" cy="2387600"/>
          </a:xfrm>
          <a:prstGeom prst="rect">
            <a:avLst/>
          </a:prstGeom>
        </p:spPr>
        <p:txBody>
          <a:bodyPr anchor="b">
            <a:normAutofit/>
          </a:bodyPr>
          <a:lstStyle>
            <a:lvl1pPr algn="ctr">
              <a:defRPr sz="3600"/>
            </a:lvl1pPr>
          </a:lstStyle>
          <a:p>
            <a:r>
              <a:rPr lang="fr-FR" dirty="0"/>
              <a:t>Modifiez le style du titre</a:t>
            </a:r>
          </a:p>
        </p:txBody>
      </p:sp>
      <p:sp>
        <p:nvSpPr>
          <p:cNvPr id="3" name="Sous-titre 2">
            <a:extLst>
              <a:ext uri="{FF2B5EF4-FFF2-40B4-BE49-F238E27FC236}">
                <a16:creationId xmlns:a16="http://schemas.microsoft.com/office/drawing/2014/main" id="{9F844F61-A3B8-524D-9C28-6039B351A7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D4E01E56-9498-6443-9416-73DBCF5426FF}"/>
              </a:ext>
            </a:extLst>
          </p:cNvPr>
          <p:cNvSpPr>
            <a:spLocks noGrp="1"/>
          </p:cNvSpPr>
          <p:nvPr>
            <p:ph type="dt" sz="half" idx="10"/>
          </p:nvPr>
        </p:nvSpPr>
        <p:spPr/>
        <p:txBody>
          <a:bodyPr/>
          <a:lstStyle/>
          <a:p>
            <a:fld id="{737ED139-4064-AF47-9501-EB52718CECF7}" type="datetime1">
              <a:rPr lang="fr-FR" smtClean="0"/>
              <a:t>03/09/2022</a:t>
            </a:fld>
            <a:endParaRPr lang="fr-FR"/>
          </a:p>
        </p:txBody>
      </p:sp>
      <p:sp>
        <p:nvSpPr>
          <p:cNvPr id="5" name="Espace réservé du pied de page 4">
            <a:extLst>
              <a:ext uri="{FF2B5EF4-FFF2-40B4-BE49-F238E27FC236}">
                <a16:creationId xmlns:a16="http://schemas.microsoft.com/office/drawing/2014/main" id="{15D1ACFE-1E27-F142-A8FF-2D264AC92FB6}"/>
              </a:ext>
            </a:extLst>
          </p:cNvPr>
          <p:cNvSpPr>
            <a:spLocks noGrp="1"/>
          </p:cNvSpPr>
          <p:nvPr>
            <p:ph type="ftr" sz="quarter" idx="11"/>
          </p:nvPr>
        </p:nvSpPr>
        <p:spPr>
          <a:xfrm>
            <a:off x="2686050" y="6356350"/>
            <a:ext cx="3614142" cy="365125"/>
          </a:xfrm>
          <a:prstGeom prst="rect">
            <a:avLst/>
          </a:prstGeom>
        </p:spPr>
        <p:txBody>
          <a:bodyPr/>
          <a:lstStyle/>
          <a:p>
            <a:r>
              <a:rPr lang="fr-FR"/>
              <a:t>RESSOURCES INFORMATIQUES 2022-2023 UFR IM2AG</a:t>
            </a:r>
            <a:endParaRPr lang="fr-FR" dirty="0"/>
          </a:p>
        </p:txBody>
      </p:sp>
      <p:sp>
        <p:nvSpPr>
          <p:cNvPr id="6" name="Espace réservé du numéro de diapositive 5">
            <a:extLst>
              <a:ext uri="{FF2B5EF4-FFF2-40B4-BE49-F238E27FC236}">
                <a16:creationId xmlns:a16="http://schemas.microsoft.com/office/drawing/2014/main" id="{B2475BE6-24E2-C245-8720-20CDFE1561C6}"/>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42313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300FE-6C9A-BF4E-A5A5-3B8993A8B5C9}"/>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AA09B87-AC75-DD48-A659-AE0EF0AC7407}"/>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BECC5DC-8AC6-E945-9366-73300D071376}"/>
              </a:ext>
            </a:extLst>
          </p:cNvPr>
          <p:cNvSpPr>
            <a:spLocks noGrp="1"/>
          </p:cNvSpPr>
          <p:nvPr>
            <p:ph type="dt" sz="half" idx="10"/>
          </p:nvPr>
        </p:nvSpPr>
        <p:spPr/>
        <p:txBody>
          <a:bodyPr/>
          <a:lstStyle/>
          <a:p>
            <a:fld id="{53C133DD-3E1A-0948-9F43-52EB7CF7CB87}" type="datetime1">
              <a:rPr lang="fr-FR" smtClean="0"/>
              <a:t>03/09/2022</a:t>
            </a:fld>
            <a:endParaRPr lang="fr-FR"/>
          </a:p>
        </p:txBody>
      </p:sp>
      <p:sp>
        <p:nvSpPr>
          <p:cNvPr id="5" name="Espace réservé du pied de page 4">
            <a:extLst>
              <a:ext uri="{FF2B5EF4-FFF2-40B4-BE49-F238E27FC236}">
                <a16:creationId xmlns:a16="http://schemas.microsoft.com/office/drawing/2014/main" id="{C7BB9FCF-5824-4045-8887-8F11053DD7BC}"/>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5EF0AF04-7F40-E244-BFF3-FB40252F7B1E}"/>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45893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FDD48BF-D4A8-6A47-83CF-0C2BACE64FAC}"/>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BF3ED53-9609-D440-918A-A8A936589041}"/>
              </a:ext>
            </a:extLst>
          </p:cNvPr>
          <p:cNvSpPr>
            <a:spLocks noGrp="1"/>
          </p:cNvSpPr>
          <p:nvPr>
            <p:ph type="body" orient="vert" idx="1"/>
          </p:nvPr>
        </p:nvSpPr>
        <p:spPr>
          <a:xfrm>
            <a:off x="628650" y="365125"/>
            <a:ext cx="5762625"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55DCBCB-F34B-9448-BF02-7956DAE923DB}"/>
              </a:ext>
            </a:extLst>
          </p:cNvPr>
          <p:cNvSpPr>
            <a:spLocks noGrp="1"/>
          </p:cNvSpPr>
          <p:nvPr>
            <p:ph type="dt" sz="half" idx="10"/>
          </p:nvPr>
        </p:nvSpPr>
        <p:spPr/>
        <p:txBody>
          <a:bodyPr/>
          <a:lstStyle/>
          <a:p>
            <a:fld id="{8CDAFF44-E621-294D-B16A-7FF9F354D551}" type="datetime1">
              <a:rPr lang="fr-FR" smtClean="0"/>
              <a:t>03/09/2022</a:t>
            </a:fld>
            <a:endParaRPr lang="fr-FR"/>
          </a:p>
        </p:txBody>
      </p:sp>
      <p:sp>
        <p:nvSpPr>
          <p:cNvPr id="5" name="Espace réservé du pied de page 4">
            <a:extLst>
              <a:ext uri="{FF2B5EF4-FFF2-40B4-BE49-F238E27FC236}">
                <a16:creationId xmlns:a16="http://schemas.microsoft.com/office/drawing/2014/main" id="{9C4B53CA-B058-2A4C-B3DA-2DD543C52922}"/>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F4CC4C94-0CD7-2E44-8E80-EDA877FA009F}"/>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82316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3A063-A25C-494D-AF61-8C579074363F}"/>
              </a:ext>
            </a:extLst>
          </p:cNvPr>
          <p:cNvSpPr>
            <a:spLocks noGrp="1"/>
          </p:cNvSpPr>
          <p:nvPr>
            <p:ph type="title" hasCustomPrompt="1"/>
          </p:nvPr>
        </p:nvSpPr>
        <p:spPr>
          <a:xfrm>
            <a:off x="628650" y="365125"/>
            <a:ext cx="5669119" cy="1325563"/>
          </a:xfrm>
          <a:prstGeom prst="rect">
            <a:avLst/>
          </a:prstGeom>
        </p:spPr>
        <p:txBody>
          <a:bodyPr>
            <a:noAutofit/>
          </a:bodyPr>
          <a:lstStyle>
            <a:lvl1pPr>
              <a:defRPr sz="3200"/>
            </a:lvl1pPr>
          </a:lstStyle>
          <a:p>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Titre page</a:t>
            </a:r>
            <a:b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dirty="0" err="1">
                <a:solidFill>
                  <a:srgbClr val="E74610"/>
                </a:solidFill>
                <a:latin typeface="Verdana" panose="020B0604030504040204" pitchFamily="34" charset="0"/>
                <a:ea typeface="Verdana" panose="020B0604030504040204" pitchFamily="34" charset="0"/>
                <a:cs typeface="Verdana" panose="020B0604030504040204" pitchFamily="34" charset="0"/>
              </a:rPr>
              <a:t>interieure</a:t>
            </a:r>
            <a:b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texte et photo</a:t>
            </a:r>
            <a:endParaRPr lang="fr-FR" dirty="0"/>
          </a:p>
        </p:txBody>
      </p:sp>
      <p:sp>
        <p:nvSpPr>
          <p:cNvPr id="3" name="Espace réservé du contenu 2">
            <a:extLst>
              <a:ext uri="{FF2B5EF4-FFF2-40B4-BE49-F238E27FC236}">
                <a16:creationId xmlns:a16="http://schemas.microsoft.com/office/drawing/2014/main" id="{EEFCAAEB-B407-A843-B75B-419D301B02F5}"/>
              </a:ext>
            </a:extLst>
          </p:cNvPr>
          <p:cNvSpPr>
            <a:spLocks noGrp="1"/>
          </p:cNvSpPr>
          <p:nvPr>
            <p:ph idx="1"/>
          </p:nvPr>
        </p:nvSpPr>
        <p:spPr/>
        <p:txBody>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175F302-BC55-4541-B113-A96CFC0BA9EE}"/>
              </a:ext>
            </a:extLst>
          </p:cNvPr>
          <p:cNvSpPr>
            <a:spLocks noGrp="1"/>
          </p:cNvSpPr>
          <p:nvPr>
            <p:ph type="dt" sz="half" idx="10"/>
          </p:nvPr>
        </p:nvSpPr>
        <p:spPr/>
        <p:txBody>
          <a:bodyPr/>
          <a:lstStyle/>
          <a:p>
            <a:fld id="{59CD1869-3BB6-FA45-B777-C695578599A2}" type="datetime1">
              <a:rPr lang="fr-FR" smtClean="0"/>
              <a:t>03/09/2022</a:t>
            </a:fld>
            <a:endParaRPr lang="fr-FR" dirty="0"/>
          </a:p>
        </p:txBody>
      </p:sp>
      <p:sp>
        <p:nvSpPr>
          <p:cNvPr id="5" name="Espace réservé du pied de page 4">
            <a:extLst>
              <a:ext uri="{FF2B5EF4-FFF2-40B4-BE49-F238E27FC236}">
                <a16:creationId xmlns:a16="http://schemas.microsoft.com/office/drawing/2014/main" id="{B61E4942-0638-B448-9858-98DE95992C86}"/>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endParaRPr lang="fr-FR" dirty="0"/>
          </a:p>
        </p:txBody>
      </p:sp>
      <p:sp>
        <p:nvSpPr>
          <p:cNvPr id="6" name="Espace réservé du numéro de diapositive 5">
            <a:extLst>
              <a:ext uri="{FF2B5EF4-FFF2-40B4-BE49-F238E27FC236}">
                <a16:creationId xmlns:a16="http://schemas.microsoft.com/office/drawing/2014/main" id="{61AA4E99-E583-3440-80FC-B940B325705B}"/>
              </a:ext>
            </a:extLst>
          </p:cNvPr>
          <p:cNvSpPr>
            <a:spLocks noGrp="1"/>
          </p:cNvSpPr>
          <p:nvPr>
            <p:ph type="sldNum" sz="quarter" idx="12"/>
          </p:nvPr>
        </p:nvSpPr>
        <p:spPr/>
        <p:txBody>
          <a:bodyPr/>
          <a:lstStyle/>
          <a:p>
            <a:fld id="{FCB44684-9951-274A-8066-45D0FC8A4BE1}" type="slidenum">
              <a:rPr lang="fr-FR" smtClean="0"/>
              <a:pPr/>
              <a:t>‹N°›</a:t>
            </a:fld>
            <a:endParaRPr lang="fr-FR" dirty="0"/>
          </a:p>
        </p:txBody>
      </p:sp>
    </p:spTree>
    <p:extLst>
      <p:ext uri="{BB962C8B-B14F-4D97-AF65-F5344CB8AC3E}">
        <p14:creationId xmlns:p14="http://schemas.microsoft.com/office/powerpoint/2010/main" val="216902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FD1CF-E84D-AB47-85D2-EC6DA3212324}"/>
              </a:ext>
            </a:extLst>
          </p:cNvPr>
          <p:cNvSpPr>
            <a:spLocks noGrp="1"/>
          </p:cNvSpPr>
          <p:nvPr>
            <p:ph type="title"/>
          </p:nvPr>
        </p:nvSpPr>
        <p:spPr>
          <a:xfrm>
            <a:off x="623888" y="1709738"/>
            <a:ext cx="7886700" cy="2852737"/>
          </a:xfrm>
          <a:prstGeom prst="rect">
            <a:avLst/>
          </a:prstGeom>
        </p:spPr>
        <p:txBody>
          <a:bodyPr anchor="b">
            <a:normAutofit/>
          </a:bodyPr>
          <a:lstStyle>
            <a:lvl1pPr>
              <a:defRPr sz="3200"/>
            </a:lvl1pPr>
          </a:lstStyle>
          <a:p>
            <a:r>
              <a:rPr lang="fr-FR" dirty="0"/>
              <a:t>Modifiez le style du titre</a:t>
            </a:r>
          </a:p>
        </p:txBody>
      </p:sp>
      <p:sp>
        <p:nvSpPr>
          <p:cNvPr id="3" name="Espace réservé du texte 2">
            <a:extLst>
              <a:ext uri="{FF2B5EF4-FFF2-40B4-BE49-F238E27FC236}">
                <a16:creationId xmlns:a16="http://schemas.microsoft.com/office/drawing/2014/main" id="{3AD22360-8213-F942-93FB-9A7BC44580D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B463D6A-C195-E440-988E-89E2B615BDCD}"/>
              </a:ext>
            </a:extLst>
          </p:cNvPr>
          <p:cNvSpPr>
            <a:spLocks noGrp="1"/>
          </p:cNvSpPr>
          <p:nvPr>
            <p:ph type="dt" sz="half" idx="10"/>
          </p:nvPr>
        </p:nvSpPr>
        <p:spPr/>
        <p:txBody>
          <a:bodyPr/>
          <a:lstStyle/>
          <a:p>
            <a:fld id="{6D4F9886-2A73-8741-8831-26DEABA11026}" type="datetime1">
              <a:rPr lang="fr-FR" smtClean="0"/>
              <a:t>03/09/2022</a:t>
            </a:fld>
            <a:endParaRPr lang="fr-FR"/>
          </a:p>
        </p:txBody>
      </p:sp>
      <p:sp>
        <p:nvSpPr>
          <p:cNvPr id="5" name="Espace réservé du pied de page 4">
            <a:extLst>
              <a:ext uri="{FF2B5EF4-FFF2-40B4-BE49-F238E27FC236}">
                <a16:creationId xmlns:a16="http://schemas.microsoft.com/office/drawing/2014/main" id="{CDC2BFAE-A22C-7542-9AEE-28FE0A66237E}"/>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485FD07F-6801-1940-B3D6-5BF93AE90BD7}"/>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65140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B51B3-5288-7F4B-BFE3-55DB83F89964}"/>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6BA78E11-A3B6-004F-B332-8E1E0630C089}"/>
              </a:ext>
            </a:extLst>
          </p:cNvPr>
          <p:cNvSpPr>
            <a:spLocks noGrp="1"/>
          </p:cNvSpPr>
          <p:nvPr>
            <p:ph sz="half" idx="1"/>
          </p:nvPr>
        </p:nvSpPr>
        <p:spPr>
          <a:xfrm>
            <a:off x="628650" y="1825625"/>
            <a:ext cx="3867150" cy="4351338"/>
          </a:xfrm>
        </p:spPr>
        <p:txBody>
          <a:bodyPr/>
          <a:lstStyle/>
          <a:p>
            <a:r>
              <a:rPr lang="fr-FR" dirty="0"/>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974EE8E-52BD-8345-807B-EB85C580320E}"/>
              </a:ext>
            </a:extLst>
          </p:cNvPr>
          <p:cNvSpPr>
            <a:spLocks noGrp="1"/>
          </p:cNvSpPr>
          <p:nvPr>
            <p:ph sz="half" idx="2"/>
          </p:nvPr>
        </p:nvSpPr>
        <p:spPr>
          <a:xfrm>
            <a:off x="4648200" y="1825625"/>
            <a:ext cx="386715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369A774-52EF-C94C-BCD2-A25E3854CA03}"/>
              </a:ext>
            </a:extLst>
          </p:cNvPr>
          <p:cNvSpPr>
            <a:spLocks noGrp="1"/>
          </p:cNvSpPr>
          <p:nvPr>
            <p:ph type="dt" sz="half" idx="10"/>
          </p:nvPr>
        </p:nvSpPr>
        <p:spPr/>
        <p:txBody>
          <a:bodyPr/>
          <a:lstStyle/>
          <a:p>
            <a:fld id="{0ABF8B07-70B0-3E4D-B588-01925079EA8F}" type="datetime1">
              <a:rPr lang="fr-FR" smtClean="0"/>
              <a:t>03/09/2022</a:t>
            </a:fld>
            <a:endParaRPr lang="fr-FR"/>
          </a:p>
        </p:txBody>
      </p:sp>
      <p:sp>
        <p:nvSpPr>
          <p:cNvPr id="6" name="Espace réservé du pied de page 5">
            <a:extLst>
              <a:ext uri="{FF2B5EF4-FFF2-40B4-BE49-F238E27FC236}">
                <a16:creationId xmlns:a16="http://schemas.microsoft.com/office/drawing/2014/main" id="{0B53304E-3296-6A49-A6C7-168E08B6DCD6}"/>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34BD2261-7DDA-7A48-8B16-9AF00C23363A}"/>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0564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7271E-C4AF-2842-97BA-44A182C50E65}"/>
              </a:ext>
            </a:extLst>
          </p:cNvPr>
          <p:cNvSpPr>
            <a:spLocks noGrp="1"/>
          </p:cNvSpPr>
          <p:nvPr>
            <p:ph type="title"/>
          </p:nvPr>
        </p:nvSpPr>
        <p:spPr>
          <a:xfrm>
            <a:off x="630238" y="365125"/>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0C8A4C8D-F7C1-EF42-970B-DAF509C2BED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42AB5AA3-19DA-2F47-ABF8-FA785C0CEC59}"/>
              </a:ext>
            </a:extLst>
          </p:cNvPr>
          <p:cNvSpPr>
            <a:spLocks noGrp="1"/>
          </p:cNvSpPr>
          <p:nvPr>
            <p:ph sz="half" idx="2"/>
          </p:nvPr>
        </p:nvSpPr>
        <p:spPr>
          <a:xfrm>
            <a:off x="630238" y="2505075"/>
            <a:ext cx="386873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9D8414C0-B2D2-D74D-9554-547B7F8B85C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C7BB1375-B57E-384C-8373-639584EE10A2}"/>
              </a:ext>
            </a:extLst>
          </p:cNvPr>
          <p:cNvSpPr>
            <a:spLocks noGrp="1"/>
          </p:cNvSpPr>
          <p:nvPr>
            <p:ph sz="quarter" idx="4"/>
          </p:nvPr>
        </p:nvSpPr>
        <p:spPr>
          <a:xfrm>
            <a:off x="4629150" y="2505075"/>
            <a:ext cx="38877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52FBD871-11D2-FD41-B7BB-1E0133875DDD}"/>
              </a:ext>
            </a:extLst>
          </p:cNvPr>
          <p:cNvSpPr>
            <a:spLocks noGrp="1"/>
          </p:cNvSpPr>
          <p:nvPr>
            <p:ph type="dt" sz="half" idx="10"/>
          </p:nvPr>
        </p:nvSpPr>
        <p:spPr/>
        <p:txBody>
          <a:bodyPr/>
          <a:lstStyle/>
          <a:p>
            <a:fld id="{5BDB22B6-84F2-6845-A6B1-9A53F6685F3B}" type="datetime1">
              <a:rPr lang="fr-FR" smtClean="0"/>
              <a:t>03/09/2022</a:t>
            </a:fld>
            <a:endParaRPr lang="fr-FR"/>
          </a:p>
        </p:txBody>
      </p:sp>
      <p:sp>
        <p:nvSpPr>
          <p:cNvPr id="8" name="Espace réservé du pied de page 7">
            <a:extLst>
              <a:ext uri="{FF2B5EF4-FFF2-40B4-BE49-F238E27FC236}">
                <a16:creationId xmlns:a16="http://schemas.microsoft.com/office/drawing/2014/main" id="{A4B35DCC-856D-7C46-8585-46BCA9B123D8}"/>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9" name="Espace réservé du numéro de diapositive 8">
            <a:extLst>
              <a:ext uri="{FF2B5EF4-FFF2-40B4-BE49-F238E27FC236}">
                <a16:creationId xmlns:a16="http://schemas.microsoft.com/office/drawing/2014/main" id="{1E95DF09-A195-2248-A3B3-308F7890A7F5}"/>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01036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CAA44-AF14-CB46-9FA4-973E9DFCE4D3}"/>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22B94E0A-646A-F046-B0F5-3FD80BC7ADB2}"/>
              </a:ext>
            </a:extLst>
          </p:cNvPr>
          <p:cNvSpPr>
            <a:spLocks noGrp="1"/>
          </p:cNvSpPr>
          <p:nvPr>
            <p:ph type="dt" sz="half" idx="10"/>
          </p:nvPr>
        </p:nvSpPr>
        <p:spPr/>
        <p:txBody>
          <a:bodyPr/>
          <a:lstStyle/>
          <a:p>
            <a:fld id="{3AE0BB5F-19E4-4949-B4C6-2E47784408D2}" type="datetime1">
              <a:rPr lang="fr-FR" smtClean="0"/>
              <a:t>03/09/2022</a:t>
            </a:fld>
            <a:endParaRPr lang="fr-FR"/>
          </a:p>
        </p:txBody>
      </p:sp>
      <p:sp>
        <p:nvSpPr>
          <p:cNvPr id="4" name="Espace réservé du pied de page 3">
            <a:extLst>
              <a:ext uri="{FF2B5EF4-FFF2-40B4-BE49-F238E27FC236}">
                <a16:creationId xmlns:a16="http://schemas.microsoft.com/office/drawing/2014/main" id="{6F267A8F-2251-C94F-B232-BE6155F6ADDB}"/>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5" name="Espace réservé du numéro de diapositive 4">
            <a:extLst>
              <a:ext uri="{FF2B5EF4-FFF2-40B4-BE49-F238E27FC236}">
                <a16:creationId xmlns:a16="http://schemas.microsoft.com/office/drawing/2014/main" id="{1991F699-4980-4940-A365-060FD2260501}"/>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7207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FD7435-58D6-8543-9C13-05E3067159D3}"/>
              </a:ext>
            </a:extLst>
          </p:cNvPr>
          <p:cNvSpPr>
            <a:spLocks noGrp="1"/>
          </p:cNvSpPr>
          <p:nvPr>
            <p:ph type="dt" sz="half" idx="10"/>
          </p:nvPr>
        </p:nvSpPr>
        <p:spPr/>
        <p:txBody>
          <a:bodyPr/>
          <a:lstStyle/>
          <a:p>
            <a:fld id="{041A3C65-C194-6842-8B07-2B5260A228DE}" type="datetime1">
              <a:rPr lang="fr-FR" smtClean="0"/>
              <a:t>03/09/2022</a:t>
            </a:fld>
            <a:endParaRPr lang="fr-FR"/>
          </a:p>
        </p:txBody>
      </p:sp>
      <p:sp>
        <p:nvSpPr>
          <p:cNvPr id="3" name="Espace réservé du pied de page 2">
            <a:extLst>
              <a:ext uri="{FF2B5EF4-FFF2-40B4-BE49-F238E27FC236}">
                <a16:creationId xmlns:a16="http://schemas.microsoft.com/office/drawing/2014/main" id="{85A969D0-5F87-8C49-8309-159C406E8DE4}"/>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4" name="Espace réservé du numéro de diapositive 3">
            <a:extLst>
              <a:ext uri="{FF2B5EF4-FFF2-40B4-BE49-F238E27FC236}">
                <a16:creationId xmlns:a16="http://schemas.microsoft.com/office/drawing/2014/main" id="{58986764-6FA3-5443-A4F6-9621D9A1438C}"/>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163289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7157A-218B-C749-98D3-259F8D7C8A8A}"/>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12082BA-6897-EF4D-9E48-C9ABE8B991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D70847D2-903D-5A4C-9C14-4A446922E1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0E072BD-3F48-564E-A504-0370EBE496D4}"/>
              </a:ext>
            </a:extLst>
          </p:cNvPr>
          <p:cNvSpPr>
            <a:spLocks noGrp="1"/>
          </p:cNvSpPr>
          <p:nvPr>
            <p:ph type="dt" sz="half" idx="10"/>
          </p:nvPr>
        </p:nvSpPr>
        <p:spPr/>
        <p:txBody>
          <a:bodyPr/>
          <a:lstStyle/>
          <a:p>
            <a:fld id="{176BB6CA-1C38-E648-B50D-A7A8021F6E0C}" type="datetime1">
              <a:rPr lang="fr-FR" smtClean="0"/>
              <a:t>03/09/2022</a:t>
            </a:fld>
            <a:endParaRPr lang="fr-FR"/>
          </a:p>
        </p:txBody>
      </p:sp>
      <p:sp>
        <p:nvSpPr>
          <p:cNvPr id="6" name="Espace réservé du pied de page 5">
            <a:extLst>
              <a:ext uri="{FF2B5EF4-FFF2-40B4-BE49-F238E27FC236}">
                <a16:creationId xmlns:a16="http://schemas.microsoft.com/office/drawing/2014/main" id="{8065EC3E-87AC-BB40-9363-DEF918630C65}"/>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A196369B-E518-794D-AF8C-5DF1C31A57C8}"/>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99233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41F67-811B-234D-9020-025DEEB477F7}"/>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CED268-C76B-3541-A483-1D8D5E2C7D0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FD112E2-FDE6-144D-91BA-7A2400FFB7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4592C6D-326D-3C43-B44F-8AA5A02DC23F}"/>
              </a:ext>
            </a:extLst>
          </p:cNvPr>
          <p:cNvSpPr>
            <a:spLocks noGrp="1"/>
          </p:cNvSpPr>
          <p:nvPr>
            <p:ph type="dt" sz="half" idx="10"/>
          </p:nvPr>
        </p:nvSpPr>
        <p:spPr/>
        <p:txBody>
          <a:bodyPr/>
          <a:lstStyle/>
          <a:p>
            <a:fld id="{B8F6B050-71D1-4642-A9AD-E3648095A60D}" type="datetime1">
              <a:rPr lang="fr-FR" smtClean="0"/>
              <a:t>03/09/2022</a:t>
            </a:fld>
            <a:endParaRPr lang="fr-FR"/>
          </a:p>
        </p:txBody>
      </p:sp>
      <p:sp>
        <p:nvSpPr>
          <p:cNvPr id="6" name="Espace réservé du pied de page 5">
            <a:extLst>
              <a:ext uri="{FF2B5EF4-FFF2-40B4-BE49-F238E27FC236}">
                <a16:creationId xmlns:a16="http://schemas.microsoft.com/office/drawing/2014/main" id="{F58C1DF6-D5BF-FC45-A4CE-A878E6E1316C}"/>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54F50DF8-9DD8-4745-9777-E9C3CB141D7A}"/>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288603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DF350C4-7DCA-EA42-BB96-28285635B0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0CA1B7E-7EC4-3746-AF5C-9E5E27252C9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462F7-55E4-C044-BBEA-9DB5D6B5283C}" type="datetime1">
              <a:rPr lang="fr-FR" smtClean="0"/>
              <a:t>03/09/2022</a:t>
            </a:fld>
            <a:endParaRPr lang="fr-FR" dirty="0"/>
          </a:p>
        </p:txBody>
      </p:sp>
      <p:sp>
        <p:nvSpPr>
          <p:cNvPr id="6" name="Espace réservé du numéro de diapositive 5">
            <a:extLst>
              <a:ext uri="{FF2B5EF4-FFF2-40B4-BE49-F238E27FC236}">
                <a16:creationId xmlns:a16="http://schemas.microsoft.com/office/drawing/2014/main" id="{09FE9288-DF30-324D-A3F9-F82E9051E90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1FDAF-51DE-BC42-9493-DF21C2BA9CAF}" type="slidenum">
              <a:rPr lang="fr-FR" smtClean="0"/>
              <a:t>‹N°›</a:t>
            </a:fld>
            <a:endParaRPr lang="fr-FR"/>
          </a:p>
        </p:txBody>
      </p:sp>
      <p:pic>
        <p:nvPicPr>
          <p:cNvPr id="8" name="Image 7">
            <a:extLst>
              <a:ext uri="{FF2B5EF4-FFF2-40B4-BE49-F238E27FC236}">
                <a16:creationId xmlns:a16="http://schemas.microsoft.com/office/drawing/2014/main" id="{59EEDAE7-C2A8-9F49-A628-17C1821A19F7}"/>
              </a:ext>
            </a:extLst>
          </p:cNvPr>
          <p:cNvPicPr>
            <a:picLocks noChangeAspect="1"/>
          </p:cNvPicPr>
          <p:nvPr userDrawn="1"/>
        </p:nvPicPr>
        <p:blipFill>
          <a:blip r:embed="rId13"/>
          <a:stretch>
            <a:fillRect/>
          </a:stretch>
        </p:blipFill>
        <p:spPr>
          <a:xfrm>
            <a:off x="7164287" y="365125"/>
            <a:ext cx="1213581" cy="691741"/>
          </a:xfrm>
          <a:prstGeom prst="rect">
            <a:avLst/>
          </a:prstGeom>
        </p:spPr>
      </p:pic>
      <p:sp>
        <p:nvSpPr>
          <p:cNvPr id="7" name="Espace réservé du titre 6">
            <a:extLst>
              <a:ext uri="{FF2B5EF4-FFF2-40B4-BE49-F238E27FC236}">
                <a16:creationId xmlns:a16="http://schemas.microsoft.com/office/drawing/2014/main" id="{2165641B-A14A-0147-922C-E6B96FD8F15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9" name="Espace réservé du pied de page 8">
            <a:extLst>
              <a:ext uri="{FF2B5EF4-FFF2-40B4-BE49-F238E27FC236}">
                <a16:creationId xmlns:a16="http://schemas.microsoft.com/office/drawing/2014/main" id="{0049AD9D-6383-0E49-86B6-B7CDC07ED03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RESSOURCES INFORMATIQUES 2022-2023 UFR IM2AG</a:t>
            </a:r>
          </a:p>
        </p:txBody>
      </p:sp>
    </p:spTree>
    <p:extLst>
      <p:ext uri="{BB962C8B-B14F-4D97-AF65-F5344CB8AC3E}">
        <p14:creationId xmlns:p14="http://schemas.microsoft.com/office/powerpoint/2010/main" val="18249376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l" defTabSz="914400" rtl="0" eaLnBrk="1" latinLnBrk="0" hangingPunct="1">
        <a:lnSpc>
          <a:spcPct val="90000"/>
        </a:lnSpc>
        <a:spcBef>
          <a:spcPct val="0"/>
        </a:spcBef>
        <a:buNone/>
        <a:defRPr lang="fr-FR" sz="3200" b="1" kern="1200" dirty="0">
          <a:solidFill>
            <a:srgbClr val="E7461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pn.grenet.f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univ-grenoble-alpes.fr/formation/admissions-et-inscriptions/candidater-et-s-inscrire/etape-4-emploi-du-temp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im2ag-incidents.univ-grenoble-alpes.fr/" TargetMode="External"/><Relationship Id="rId3" Type="http://schemas.openxmlformats.org/officeDocument/2006/relationships/hyperlink" Target="https://im2ag.univ-grenoble-alpes.fr/" TargetMode="External"/><Relationship Id="rId7" Type="http://schemas.openxmlformats.org/officeDocument/2006/relationships/hyperlink" Target="https://im2ag-wiki.univ-grenoble-alpes.fr/doku.php"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im2ag-moodle.univ-grenoble-alpes.fr/" TargetMode="External"/><Relationship Id="rId5" Type="http://schemas.openxmlformats.org/officeDocument/2006/relationships/hyperlink" Target="https://leo.univ-grenoble-alpes.fr/" TargetMode="External"/><Relationship Id="rId4" Type="http://schemas.openxmlformats.org/officeDocument/2006/relationships/hyperlink" Target="https://univ-grenoble-alpes.f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im2ag-service-informatique@univ-grenoble-alpes.f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im2ag-incidents.univ-grenoble-alpes.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m2ag-wiki.univ-grenoble-alpes.fr/doku.ph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leo.univ-grenoble-alpes.f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leo.univ-grenoble-alpes.fr/"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mpression.univ-grenoble-alpes.f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DF4D283-677B-B742-9665-9BC216CDF961}"/>
              </a:ext>
            </a:extLst>
          </p:cNvPr>
          <p:cNvPicPr>
            <a:picLocks noChangeAspect="1"/>
          </p:cNvPicPr>
          <p:nvPr/>
        </p:nvPicPr>
        <p:blipFill>
          <a:blip r:embed="rId3"/>
          <a:stretch>
            <a:fillRect/>
          </a:stretch>
        </p:blipFill>
        <p:spPr>
          <a:xfrm>
            <a:off x="-10482" y="821510"/>
            <a:ext cx="7102762" cy="4728687"/>
          </a:xfrm>
          <a:prstGeom prst="rect">
            <a:avLst/>
          </a:prstGeom>
        </p:spPr>
      </p:pic>
      <p:grpSp>
        <p:nvGrpSpPr>
          <p:cNvPr id="3" name="Groupe 2"/>
          <p:cNvGrpSpPr/>
          <p:nvPr/>
        </p:nvGrpSpPr>
        <p:grpSpPr>
          <a:xfrm>
            <a:off x="-23592" y="5550197"/>
            <a:ext cx="7601510" cy="1087636"/>
            <a:chOff x="389965" y="4775305"/>
            <a:chExt cx="7601510" cy="1087636"/>
          </a:xfrm>
        </p:grpSpPr>
        <p:sp>
          <p:nvSpPr>
            <p:cNvPr id="9" name="Titre 1"/>
            <p:cNvSpPr txBox="1">
              <a:spLocks/>
            </p:cNvSpPr>
            <p:nvPr/>
          </p:nvSpPr>
          <p:spPr>
            <a:xfrm>
              <a:off x="389965" y="4775305"/>
              <a:ext cx="7601510" cy="104953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de-DE" sz="3600" b="1" dirty="0">
                  <a:solidFill>
                    <a:srgbClr val="E74610"/>
                  </a:solidFill>
                  <a:latin typeface="Verdana" panose="020B0604030504040204" pitchFamily="34" charset="0"/>
                  <a:ea typeface="Verdana" panose="020B0604030504040204" pitchFamily="34" charset="0"/>
                  <a:cs typeface="Verdana" panose="020B0604030504040204" pitchFamily="34" charset="0"/>
                </a:rPr>
                <a:t>RESSOURCES INFORMATIQUES</a:t>
              </a:r>
            </a:p>
            <a:p>
              <a:pPr algn="l">
                <a:lnSpc>
                  <a:spcPct val="90000"/>
                </a:lnSpc>
              </a:pPr>
              <a:r>
                <a:rPr lang="de-DE" sz="3600" b="1" dirty="0">
                  <a:solidFill>
                    <a:srgbClr val="E74610"/>
                  </a:solidFill>
                  <a:latin typeface="Verdana" panose="020B0604030504040204" pitchFamily="34" charset="0"/>
                  <a:ea typeface="Verdana" panose="020B0604030504040204" pitchFamily="34" charset="0"/>
                  <a:cs typeface="Verdana" panose="020B0604030504040204" pitchFamily="34" charset="0"/>
                </a:rPr>
                <a:t>UFR IM²AG </a:t>
              </a:r>
              <a:r>
                <a:rPr lang="de-DE" sz="3600" b="1">
                  <a:solidFill>
                    <a:srgbClr val="E74610"/>
                  </a:solidFill>
                  <a:latin typeface="Verdana" panose="020B0604030504040204" pitchFamily="34" charset="0"/>
                  <a:ea typeface="Verdana" panose="020B0604030504040204" pitchFamily="34" charset="0"/>
                  <a:cs typeface="Verdana" panose="020B0604030504040204" pitchFamily="34" charset="0"/>
                </a:rPr>
                <a:t>- 2022-2023</a:t>
              </a:r>
              <a:endParaRPr lang="fr-FR" sz="3600" b="1"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495131" y="5786741"/>
              <a:ext cx="457200" cy="76200"/>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Espace réservé du pied de page 3">
            <a:extLst>
              <a:ext uri="{FF2B5EF4-FFF2-40B4-BE49-F238E27FC236}">
                <a16:creationId xmlns:a16="http://schemas.microsoft.com/office/drawing/2014/main" id="{E3DDC468-4930-FE4A-985D-E0C3D70F711A}"/>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419942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560" y="260648"/>
            <a:ext cx="7772400" cy="787347"/>
          </a:xfrm>
        </p:spPr>
        <p:txBody>
          <a:bodyPr>
            <a:normAutofit/>
          </a:bodyPr>
          <a:lstStyle/>
          <a:p>
            <a:r>
              <a:rPr lang="fr-FR" dirty="0"/>
              <a:t>Accès </a:t>
            </a:r>
            <a:r>
              <a:rPr lang="fr-FR" dirty="0" err="1"/>
              <a:t>WiFi</a:t>
            </a:r>
            <a:r>
              <a:rPr lang="fr-FR" dirty="0"/>
              <a:t> : wifi-campus </a:t>
            </a:r>
          </a:p>
        </p:txBody>
      </p:sp>
      <p:sp>
        <p:nvSpPr>
          <p:cNvPr id="4" name="Sous-titre 3"/>
          <p:cNvSpPr>
            <a:spLocks noGrp="1"/>
          </p:cNvSpPr>
          <p:nvPr>
            <p:ph type="subTitle" idx="1"/>
          </p:nvPr>
        </p:nvSpPr>
        <p:spPr>
          <a:xfrm>
            <a:off x="251520" y="1412776"/>
            <a:ext cx="8640959" cy="4752528"/>
          </a:xfrm>
        </p:spPr>
        <p:txBody>
          <a:bodyPr>
            <a:normAutofit/>
          </a:bodyPr>
          <a:lstStyle/>
          <a:p>
            <a:pPr algn="just"/>
            <a:r>
              <a:rPr lang="fr-FR" sz="2000" b="1" dirty="0">
                <a:latin typeface="+mn-lt"/>
              </a:rPr>
              <a:t>SSID : </a:t>
            </a:r>
            <a:r>
              <a:rPr lang="fr-FR" sz="2000" dirty="0">
                <a:latin typeface="+mn-lt"/>
              </a:rPr>
              <a:t>wifi-campus </a:t>
            </a:r>
            <a:endParaRPr lang="fr-FR" sz="2000" b="1" dirty="0">
              <a:latin typeface="+mn-lt"/>
            </a:endParaRPr>
          </a:p>
          <a:p>
            <a:pPr algn="just"/>
            <a:r>
              <a:rPr lang="fr-FR" sz="2000" b="1" dirty="0">
                <a:latin typeface="+mn-lt"/>
              </a:rPr>
              <a:t>Disponible depuis tous les bâtiments du campus.</a:t>
            </a:r>
          </a:p>
          <a:p>
            <a:pPr algn="just"/>
            <a:r>
              <a:rPr lang="fr-FR" sz="2000" b="1" dirty="0">
                <a:latin typeface="+mn-lt"/>
              </a:rPr>
              <a:t>1ière méthode de connexion : </a:t>
            </a:r>
            <a:r>
              <a:rPr lang="fr-FR" sz="2000" dirty="0">
                <a:latin typeface="+mn-lt"/>
              </a:rPr>
              <a:t>portail captif (pour l’accès web uniquement)</a:t>
            </a:r>
          </a:p>
          <a:p>
            <a:pPr marL="800100" lvl="1" indent="-342900" algn="just">
              <a:buFont typeface="Arial" panose="020B0604020202020204" pitchFamily="34" charset="0"/>
              <a:buChar char="•"/>
            </a:pPr>
            <a:r>
              <a:rPr lang="fr-FR" sz="2000" dirty="0">
                <a:solidFill>
                  <a:srgbClr val="002060"/>
                </a:solidFill>
              </a:rPr>
              <a:t>Connectez-vous au réseau </a:t>
            </a:r>
            <a:r>
              <a:rPr lang="fr-FR" sz="2000" dirty="0" err="1">
                <a:solidFill>
                  <a:srgbClr val="002060"/>
                </a:solidFill>
              </a:rPr>
              <a:t>WiFi</a:t>
            </a:r>
            <a:endParaRPr lang="fr-FR" sz="2000" dirty="0">
              <a:solidFill>
                <a:srgbClr val="002060"/>
              </a:solidFill>
            </a:endParaRPr>
          </a:p>
          <a:p>
            <a:pPr marL="800100" lvl="1" indent="-342900" algn="just">
              <a:buFont typeface="Arial" panose="020B0604020202020204" pitchFamily="34" charset="0"/>
              <a:buChar char="•"/>
            </a:pPr>
            <a:r>
              <a:rPr lang="fr-FR" sz="2000" dirty="0">
                <a:solidFill>
                  <a:srgbClr val="002060"/>
                </a:solidFill>
              </a:rPr>
              <a:t>Essayez de visiter une page web dans un navigateur</a:t>
            </a:r>
          </a:p>
          <a:p>
            <a:pPr marL="800100" lvl="1" indent="-342900" algn="just">
              <a:buFont typeface="Arial" panose="020B0604020202020204" pitchFamily="34" charset="0"/>
              <a:buChar char="•"/>
            </a:pPr>
            <a:r>
              <a:rPr lang="fr-FR" sz="2000" dirty="0">
                <a:solidFill>
                  <a:srgbClr val="002060"/>
                </a:solidFill>
              </a:rPr>
              <a:t>Vous serez redirigé vers un portail de connexion</a:t>
            </a:r>
          </a:p>
          <a:p>
            <a:pPr marL="800100" lvl="1" indent="-342900" algn="just">
              <a:buFont typeface="Arial" panose="020B0604020202020204" pitchFamily="34" charset="0"/>
              <a:buChar char="•"/>
            </a:pPr>
            <a:r>
              <a:rPr lang="fr-FR" sz="2000" dirty="0">
                <a:solidFill>
                  <a:srgbClr val="002060"/>
                </a:solidFill>
              </a:rPr>
              <a:t>Authentifiez-vous avec votre compte UGA</a:t>
            </a:r>
            <a:endParaRPr lang="fr-FR" sz="2000" b="1" dirty="0">
              <a:latin typeface="+mn-lt"/>
            </a:endParaRPr>
          </a:p>
          <a:p>
            <a:pPr algn="just"/>
            <a:r>
              <a:rPr lang="fr-FR" sz="2000" b="1" dirty="0">
                <a:latin typeface="+mn-lt"/>
              </a:rPr>
              <a:t>2ième méthode de connexion : </a:t>
            </a:r>
            <a:r>
              <a:rPr lang="fr-FR" sz="2000" dirty="0">
                <a:latin typeface="+mn-lt"/>
              </a:rPr>
              <a:t>VPN (pour l’accès aux ressources pédagogiques)</a:t>
            </a:r>
          </a:p>
          <a:p>
            <a:pPr marL="800100" lvl="1" indent="-342900" algn="just">
              <a:buFont typeface="Arial" panose="020B0604020202020204" pitchFamily="34" charset="0"/>
              <a:buChar char="•"/>
            </a:pPr>
            <a:r>
              <a:rPr lang="fr-FR" sz="2000" dirty="0">
                <a:solidFill>
                  <a:srgbClr val="002060"/>
                </a:solidFill>
              </a:rPr>
              <a:t>Suivez les instructions sur </a:t>
            </a:r>
            <a:r>
              <a:rPr lang="fr-FR" sz="2000" dirty="0">
                <a:solidFill>
                  <a:srgbClr val="002060"/>
                </a:solidFill>
                <a:hlinkClick r:id="rId3">
                  <a:extLst>
                    <a:ext uri="{A12FA001-AC4F-418D-AE19-62706E023703}">
                      <ahyp:hlinkClr xmlns:ahyp="http://schemas.microsoft.com/office/drawing/2018/hyperlinkcolor" val="tx"/>
                    </a:ext>
                  </a:extLst>
                </a:hlinkClick>
              </a:rPr>
              <a:t>http://vpn.grenet.fr</a:t>
            </a:r>
            <a:r>
              <a:rPr lang="fr-FR" sz="2000" dirty="0">
                <a:solidFill>
                  <a:srgbClr val="002060"/>
                </a:solidFill>
              </a:rPr>
              <a:t> pour installer le client VPN</a:t>
            </a:r>
          </a:p>
          <a:p>
            <a:pPr marL="800100" lvl="1" indent="-342900" algn="just">
              <a:buFont typeface="Arial" panose="020B0604020202020204" pitchFamily="34" charset="0"/>
              <a:buChar char="•"/>
            </a:pPr>
            <a:r>
              <a:rPr lang="fr-FR" sz="2000" dirty="0">
                <a:solidFill>
                  <a:srgbClr val="002060"/>
                </a:solidFill>
              </a:rPr>
              <a:t>Authentifiez-vous avec votre compte UGA sur le client VPN</a:t>
            </a:r>
          </a:p>
          <a:p>
            <a:pPr marL="800100" lvl="1" indent="-342900" algn="just">
              <a:buFont typeface="Arial" panose="020B0604020202020204" pitchFamily="34" charset="0"/>
              <a:buChar char="•"/>
            </a:pPr>
            <a:r>
              <a:rPr lang="fr-FR" sz="2000" dirty="0">
                <a:solidFill>
                  <a:srgbClr val="002060"/>
                </a:solidFill>
              </a:rPr>
              <a:t>Notez que cette méthode de connexion marche depuis n’importe quel réseau, pas uniquement le réseau UGA, vous pouvez donc vous en servir en dehors du campus</a:t>
            </a:r>
          </a:p>
          <a:p>
            <a:endParaRPr lang="fr-FR" sz="2000" dirty="0"/>
          </a:p>
          <a:p>
            <a:endParaRPr lang="fr-FR" dirty="0"/>
          </a:p>
          <a:p>
            <a:endParaRPr lang="fr-FR" dirty="0"/>
          </a:p>
        </p:txBody>
      </p:sp>
      <p:sp>
        <p:nvSpPr>
          <p:cNvPr id="5" name="Espace réservé du pied de page 4">
            <a:extLst>
              <a:ext uri="{FF2B5EF4-FFF2-40B4-BE49-F238E27FC236}">
                <a16:creationId xmlns:a16="http://schemas.microsoft.com/office/drawing/2014/main" id="{2BF3E96E-82D5-3F47-A4B6-3B8BCA553537}"/>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61100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560" y="188640"/>
            <a:ext cx="7772400" cy="1139409"/>
          </a:xfrm>
        </p:spPr>
        <p:txBody>
          <a:bodyPr>
            <a:normAutofit/>
          </a:bodyPr>
          <a:lstStyle/>
          <a:p>
            <a:r>
              <a:rPr lang="fr-FR" dirty="0"/>
              <a:t>Accès </a:t>
            </a:r>
            <a:r>
              <a:rPr lang="fr-FR" dirty="0" err="1"/>
              <a:t>WiFi</a:t>
            </a:r>
            <a:r>
              <a:rPr lang="fr-FR" dirty="0"/>
              <a:t> : </a:t>
            </a:r>
            <a:r>
              <a:rPr lang="fr-FR" dirty="0" err="1"/>
              <a:t>eduroam</a:t>
            </a:r>
            <a:r>
              <a:rPr lang="fr-FR" dirty="0"/>
              <a:t> </a:t>
            </a:r>
          </a:p>
        </p:txBody>
      </p:sp>
      <p:sp>
        <p:nvSpPr>
          <p:cNvPr id="4" name="Sous-titre 3"/>
          <p:cNvSpPr>
            <a:spLocks noGrp="1"/>
          </p:cNvSpPr>
          <p:nvPr>
            <p:ph type="subTitle" idx="1"/>
          </p:nvPr>
        </p:nvSpPr>
        <p:spPr>
          <a:xfrm>
            <a:off x="358360" y="1988840"/>
            <a:ext cx="8156989" cy="4367510"/>
          </a:xfrm>
        </p:spPr>
        <p:txBody>
          <a:bodyPr>
            <a:normAutofit lnSpcReduction="10000"/>
          </a:bodyPr>
          <a:lstStyle/>
          <a:p>
            <a:pPr algn="just"/>
            <a:r>
              <a:rPr lang="fr-FR" b="1" dirty="0">
                <a:latin typeface="+mn-lt"/>
              </a:rPr>
              <a:t>SSID: </a:t>
            </a:r>
            <a:r>
              <a:rPr lang="fr-FR" dirty="0" err="1">
                <a:latin typeface="+mn-lt"/>
              </a:rPr>
              <a:t>eduroam</a:t>
            </a:r>
            <a:r>
              <a:rPr lang="fr-FR" dirty="0">
                <a:latin typeface="+mn-lt"/>
              </a:rPr>
              <a:t> </a:t>
            </a:r>
            <a:endParaRPr lang="fr-FR" b="1" dirty="0">
              <a:latin typeface="+mn-lt"/>
            </a:endParaRPr>
          </a:p>
          <a:p>
            <a:pPr algn="just"/>
            <a:r>
              <a:rPr lang="fr-FR" b="1" dirty="0">
                <a:latin typeface="+mn-lt"/>
              </a:rPr>
              <a:t>Disponible depuis tous les bâtiments du campus.</a:t>
            </a:r>
          </a:p>
          <a:p>
            <a:pPr algn="l" fontAlgn="base"/>
            <a:r>
              <a:rPr lang="fr-FR" dirty="0">
                <a:latin typeface="+mn-lt"/>
              </a:rPr>
              <a:t>Pour s'authentifier sur </a:t>
            </a:r>
            <a:r>
              <a:rPr lang="fr-FR" dirty="0" err="1">
                <a:latin typeface="+mn-lt"/>
              </a:rPr>
              <a:t>eduroam</a:t>
            </a:r>
            <a:r>
              <a:rPr lang="fr-FR" dirty="0">
                <a:latin typeface="+mn-lt"/>
              </a:rPr>
              <a:t> :</a:t>
            </a:r>
          </a:p>
          <a:p>
            <a:pPr marL="342900" indent="-342900" algn="l" fontAlgn="base">
              <a:buFont typeface="Arial" panose="020B0604020202020204" pitchFamily="34" charset="0"/>
              <a:buChar char="•"/>
            </a:pPr>
            <a:endParaRPr lang="fr-FR" dirty="0"/>
          </a:p>
          <a:p>
            <a:pPr marL="342900" indent="-342900" algn="l" fontAlgn="base">
              <a:buFont typeface="Arial" panose="020B0604020202020204" pitchFamily="34" charset="0"/>
              <a:buChar char="•"/>
            </a:pPr>
            <a:r>
              <a:rPr lang="fr-FR" dirty="0"/>
              <a:t>Utilisateur : </a:t>
            </a:r>
            <a:r>
              <a:rPr lang="fr-FR" b="1" i="1" dirty="0">
                <a:latin typeface="+mn-lt"/>
              </a:rPr>
              <a:t>votrelogin</a:t>
            </a:r>
            <a:r>
              <a:rPr lang="fr-FR" b="1" dirty="0">
                <a:latin typeface="+mn-lt"/>
              </a:rPr>
              <a:t>@univ-grenoble-alpes.fr</a:t>
            </a:r>
            <a:endParaRPr lang="fr-FR" dirty="0">
              <a:latin typeface="+mn-lt"/>
            </a:endParaRPr>
          </a:p>
          <a:p>
            <a:pPr marL="342900" indent="-342900" algn="l" fontAlgn="base">
              <a:buFont typeface="Arial" panose="020B0604020202020204" pitchFamily="34" charset="0"/>
              <a:buChar char="•"/>
            </a:pPr>
            <a:r>
              <a:rPr lang="fr-FR" dirty="0">
                <a:latin typeface="+mn-lt"/>
              </a:rPr>
              <a:t>Mot de passe : celui associé à votre compte UGA</a:t>
            </a:r>
          </a:p>
          <a:p>
            <a:pPr marL="342900" indent="-342900" algn="l" fontAlgn="base">
              <a:buFont typeface="Arial" panose="020B0604020202020204" pitchFamily="34" charset="0"/>
              <a:buChar char="•"/>
            </a:pPr>
            <a:endParaRPr lang="fr-FR" dirty="0"/>
          </a:p>
          <a:p>
            <a:pPr algn="l" fontAlgn="base"/>
            <a:r>
              <a:rPr lang="fr-FR" dirty="0" err="1">
                <a:latin typeface="+mn-lt"/>
              </a:rPr>
              <a:t>Eduroam</a:t>
            </a:r>
            <a:r>
              <a:rPr lang="fr-FR" dirty="0">
                <a:latin typeface="+mn-lt"/>
              </a:rPr>
              <a:t> est en général plus stable que Wifi-Campus, notamment quand beaucoup de mon de est connecté. A noter que </a:t>
            </a:r>
            <a:r>
              <a:rPr lang="fr-FR" dirty="0" err="1">
                <a:latin typeface="+mn-lt"/>
              </a:rPr>
              <a:t>Eduroam</a:t>
            </a:r>
            <a:r>
              <a:rPr lang="fr-FR" dirty="0">
                <a:latin typeface="+mn-lt"/>
              </a:rPr>
              <a:t> est aussi disponible dans d’autres universités en France.</a:t>
            </a:r>
          </a:p>
          <a:p>
            <a:endParaRPr lang="fr-FR" sz="1800" dirty="0">
              <a:latin typeface="+mn-lt"/>
            </a:endParaRPr>
          </a:p>
          <a:p>
            <a:endParaRPr lang="fr-FR" sz="1800" dirty="0">
              <a:latin typeface="+mn-lt"/>
            </a:endParaRPr>
          </a:p>
          <a:p>
            <a:endParaRPr lang="fr-FR" sz="1800" dirty="0">
              <a:latin typeface="+mn-lt"/>
            </a:endParaRPr>
          </a:p>
        </p:txBody>
      </p:sp>
      <p:sp>
        <p:nvSpPr>
          <p:cNvPr id="5" name="Espace réservé du pied de page 4">
            <a:extLst>
              <a:ext uri="{FF2B5EF4-FFF2-40B4-BE49-F238E27FC236}">
                <a16:creationId xmlns:a16="http://schemas.microsoft.com/office/drawing/2014/main" id="{8C98FB57-A614-1140-973B-76CA21C1BCBD}"/>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1642253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EC768-F669-0741-927F-F2BAA4259F1F}"/>
              </a:ext>
            </a:extLst>
          </p:cNvPr>
          <p:cNvSpPr>
            <a:spLocks noGrp="1"/>
          </p:cNvSpPr>
          <p:nvPr>
            <p:ph type="title"/>
          </p:nvPr>
        </p:nvSpPr>
        <p:spPr>
          <a:xfrm>
            <a:off x="628650" y="365125"/>
            <a:ext cx="6175598" cy="1325563"/>
          </a:xfrm>
        </p:spPr>
        <p:txBody>
          <a:bodyPr/>
          <a:lstStyle/>
          <a:p>
            <a:r>
              <a:rPr lang="fr-FR" altLang="fr-FR" dirty="0">
                <a:solidFill>
                  <a:srgbClr val="E30613"/>
                </a:solidFill>
                <a:latin typeface="Arial" pitchFamily="34" charset="0"/>
              </a:rPr>
              <a:t>ADE étudiants : votre emploi du temps en temps réel</a:t>
            </a:r>
            <a:br>
              <a:rPr lang="fr-FR" altLang="fr-FR" dirty="0">
                <a:solidFill>
                  <a:srgbClr val="E30613"/>
                </a:solidFill>
                <a:latin typeface="Arial" pitchFamily="34" charset="0"/>
              </a:rPr>
            </a:br>
            <a:endParaRPr lang="fr-FR" altLang="fr-FR" dirty="0">
              <a:solidFill>
                <a:srgbClr val="E30613"/>
              </a:solidFill>
              <a:latin typeface="Arial" pitchFamily="34" charset="0"/>
            </a:endParaRPr>
          </a:p>
        </p:txBody>
      </p:sp>
      <p:sp>
        <p:nvSpPr>
          <p:cNvPr id="3" name="Espace réservé du contenu 2">
            <a:extLst>
              <a:ext uri="{FF2B5EF4-FFF2-40B4-BE49-F238E27FC236}">
                <a16:creationId xmlns:a16="http://schemas.microsoft.com/office/drawing/2014/main" id="{DFB61E03-B7E4-A548-87E1-4376744B9521}"/>
              </a:ext>
            </a:extLst>
          </p:cNvPr>
          <p:cNvSpPr>
            <a:spLocks noGrp="1"/>
          </p:cNvSpPr>
          <p:nvPr>
            <p:ph idx="1"/>
          </p:nvPr>
        </p:nvSpPr>
        <p:spPr>
          <a:xfrm>
            <a:off x="628650" y="1825625"/>
            <a:ext cx="8263830" cy="4351338"/>
          </a:xfrm>
        </p:spPr>
        <p:txBody>
          <a:bodyPr>
            <a:normAutofit fontScale="92500" lnSpcReduction="10000"/>
          </a:bodyPr>
          <a:lstStyle/>
          <a:p>
            <a:r>
              <a:rPr lang="fr-FR" dirty="0"/>
              <a:t>Pour se connecter :</a:t>
            </a:r>
          </a:p>
          <a:p>
            <a:pPr lvl="1"/>
            <a:r>
              <a:rPr lang="fr-FR" dirty="0"/>
              <a:t>Vous avez vos codes informatiques </a:t>
            </a:r>
            <a:r>
              <a:rPr lang="fr-FR" dirty="0" err="1"/>
              <a:t>agalan</a:t>
            </a:r>
            <a:r>
              <a:rPr lang="fr-FR" dirty="0"/>
              <a:t> :</a:t>
            </a:r>
          </a:p>
          <a:p>
            <a:pPr marL="457200" lvl="1" indent="0">
              <a:buNone/>
            </a:pPr>
            <a:r>
              <a:rPr lang="fr-FR" dirty="0" err="1"/>
              <a:t>leo.univ-grenoble-alpes.fr</a:t>
            </a:r>
            <a:r>
              <a:rPr lang="fr-FR" dirty="0"/>
              <a:t> </a:t>
            </a:r>
          </a:p>
          <a:p>
            <a:pPr lvl="1"/>
            <a:r>
              <a:rPr lang="fr-FR" dirty="0"/>
              <a:t>Vous n’avez pas vos codes informatiques </a:t>
            </a:r>
            <a:r>
              <a:rPr lang="fr-FR" dirty="0" err="1"/>
              <a:t>agalan</a:t>
            </a:r>
            <a:r>
              <a:rPr lang="fr-FR" dirty="0"/>
              <a:t> :</a:t>
            </a:r>
          </a:p>
          <a:p>
            <a:pPr marL="457200" lvl="1" indent="0">
              <a:buNone/>
            </a:pPr>
            <a:r>
              <a:rPr lang="fr-FR" sz="2200" dirty="0">
                <a:hlinkClick r:id="rId2"/>
              </a:rPr>
              <a:t>https://www.univ-grenoble-alpes.fr/formation/admissions-et-inscriptions/candidater-et-s-inscrire/etape-4-emploi-du-temps</a:t>
            </a:r>
            <a:r>
              <a:rPr lang="fr-FR" dirty="0">
                <a:hlinkClick r:id="rId2"/>
              </a:rPr>
              <a:t>/</a:t>
            </a:r>
            <a:endParaRPr lang="fr-FR" dirty="0"/>
          </a:p>
          <a:p>
            <a:r>
              <a:rPr lang="fr-FR" dirty="0"/>
              <a:t>Pour vous aider, vous trouverez  :</a:t>
            </a:r>
          </a:p>
          <a:p>
            <a:pPr lvl="1"/>
            <a:r>
              <a:rPr lang="fr-FR" dirty="0"/>
              <a:t>Un tutoriel d’utilisation ADE à télécharger</a:t>
            </a:r>
          </a:p>
          <a:p>
            <a:pPr lvl="1"/>
            <a:r>
              <a:rPr lang="fr-FR" dirty="0"/>
              <a:t>Une vidéo : J’explique ADE</a:t>
            </a:r>
          </a:p>
          <a:p>
            <a:pPr lvl="1"/>
            <a:r>
              <a:rPr lang="fr-FR" dirty="0"/>
              <a:t>Un tutoriel pour  synchroniser ADE avec votre agenda à télécharger</a:t>
            </a:r>
          </a:p>
          <a:p>
            <a:pPr lvl="1"/>
            <a:r>
              <a:rPr lang="fr-FR" dirty="0"/>
              <a:t>Une aide  : </a:t>
            </a:r>
            <a:r>
              <a:rPr lang="fr-FR" dirty="0" err="1"/>
              <a:t>sos-etudiants@univ-grenoble-alpes.fr</a:t>
            </a: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46EE43E8-8DB3-FA4A-BCAD-2C13C6F0673A}"/>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91049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0" y="548680"/>
            <a:ext cx="6279728" cy="648072"/>
          </a:xfrm>
        </p:spPr>
        <p:txBody>
          <a:bodyPr/>
          <a:lstStyle/>
          <a:p>
            <a:r>
              <a:rPr lang="fr-FR" dirty="0"/>
              <a:t>Liens utiles</a:t>
            </a:r>
          </a:p>
        </p:txBody>
      </p:sp>
      <p:sp>
        <p:nvSpPr>
          <p:cNvPr id="4" name="Sous-titre 3"/>
          <p:cNvSpPr>
            <a:spLocks noGrp="1"/>
          </p:cNvSpPr>
          <p:nvPr>
            <p:ph type="subTitle" idx="1"/>
          </p:nvPr>
        </p:nvSpPr>
        <p:spPr>
          <a:xfrm>
            <a:off x="304941" y="1484784"/>
            <a:ext cx="8515532" cy="4680520"/>
          </a:xfrm>
        </p:spPr>
        <p:txBody>
          <a:bodyPr>
            <a:normAutofit/>
          </a:bodyPr>
          <a:lstStyle/>
          <a:p>
            <a:endParaRPr lang="fr-FR" sz="2000" b="1" dirty="0">
              <a:latin typeface="+mn-lt"/>
            </a:endParaRPr>
          </a:p>
          <a:p>
            <a:pPr algn="l"/>
            <a:r>
              <a:rPr lang="fr-FR" sz="2000" dirty="0">
                <a:latin typeface="+mn-lt"/>
              </a:rPr>
              <a:t>Site de l‘UFR IM2AG :  </a:t>
            </a:r>
            <a:r>
              <a:rPr lang="fr-FR" sz="2000" dirty="0">
                <a:latin typeface="+mn-lt"/>
                <a:hlinkClick r:id="rId3">
                  <a:extLst>
                    <a:ext uri="{A12FA001-AC4F-418D-AE19-62706E023703}">
                      <ahyp:hlinkClr xmlns:ahyp="http://schemas.microsoft.com/office/drawing/2018/hyperlinkcolor" val="tx"/>
                    </a:ext>
                  </a:extLst>
                </a:hlinkClick>
              </a:rPr>
              <a:t>https://im2ag.univ-grenoble-alpes.fr/</a:t>
            </a:r>
            <a:endParaRPr lang="fr-FR" sz="2000" dirty="0">
              <a:latin typeface="+mn-lt"/>
            </a:endParaRPr>
          </a:p>
          <a:p>
            <a:pPr algn="l"/>
            <a:r>
              <a:rPr lang="fr-FR" sz="2000" dirty="0">
                <a:latin typeface="+mn-lt"/>
              </a:rPr>
              <a:t>Site de l‘UGA : </a:t>
            </a:r>
            <a:r>
              <a:rPr lang="fr-FR" sz="2000" dirty="0">
                <a:latin typeface="+mn-lt"/>
                <a:hlinkClick r:id="rId4"/>
              </a:rPr>
              <a:t>https://univ-grenoble-alpes.fr/</a:t>
            </a:r>
            <a:endParaRPr lang="fr-FR" sz="2000" dirty="0">
              <a:latin typeface="+mn-lt"/>
            </a:endParaRPr>
          </a:p>
          <a:p>
            <a:pPr algn="l"/>
            <a:r>
              <a:rPr lang="fr-FR" sz="2000" dirty="0">
                <a:latin typeface="+mn-lt"/>
              </a:rPr>
              <a:t>Portail étudiant UGA </a:t>
            </a:r>
            <a:r>
              <a:rPr lang="fr-FR" sz="2000" dirty="0">
                <a:latin typeface="+mn-lt"/>
                <a:hlinkClick r:id="rId5">
                  <a:extLst>
                    <a:ext uri="{A12FA001-AC4F-418D-AE19-62706E023703}">
                      <ahyp:hlinkClr xmlns:ahyp="http://schemas.microsoft.com/office/drawing/2018/hyperlinkcolor" val="tx"/>
                    </a:ext>
                  </a:extLst>
                </a:hlinkClick>
              </a:rPr>
              <a:t>https://leo.univ-grenoble-alpes.fr</a:t>
            </a:r>
            <a:r>
              <a:rPr lang="fr-FR" sz="2000" dirty="0">
                <a:latin typeface="+mn-lt"/>
              </a:rPr>
              <a:t> où vous trouverez :</a:t>
            </a:r>
          </a:p>
          <a:p>
            <a:pPr marL="800100" lvl="1" indent="-342900" algn="l">
              <a:buFont typeface="Arial" panose="020B0604020202020204" pitchFamily="34" charset="0"/>
              <a:buChar char="•"/>
            </a:pPr>
            <a:r>
              <a:rPr lang="fr-FR" sz="2000" dirty="0">
                <a:solidFill>
                  <a:srgbClr val="002060"/>
                </a:solidFill>
              </a:rPr>
              <a:t>Un accès à votre adresse email universitaire</a:t>
            </a:r>
          </a:p>
          <a:p>
            <a:pPr marL="800100" lvl="1" indent="-342900" algn="l">
              <a:buFont typeface="Arial" panose="020B0604020202020204" pitchFamily="34" charset="0"/>
              <a:buChar char="•"/>
            </a:pPr>
            <a:r>
              <a:rPr lang="fr-FR" sz="2000" dirty="0">
                <a:solidFill>
                  <a:srgbClr val="002060"/>
                </a:solidFill>
              </a:rPr>
              <a:t>Un accès aux emplois du temps</a:t>
            </a:r>
          </a:p>
          <a:p>
            <a:pPr marL="800100" lvl="1" indent="-342900" algn="l">
              <a:buFont typeface="Arial" panose="020B0604020202020204" pitchFamily="34" charset="0"/>
              <a:buChar char="•"/>
            </a:pPr>
            <a:r>
              <a:rPr lang="fr-FR" sz="2000" dirty="0">
                <a:solidFill>
                  <a:srgbClr val="002060"/>
                </a:solidFill>
              </a:rPr>
              <a:t>La gestion de votre compte (changement de mot de passe, etc.)</a:t>
            </a:r>
            <a:endParaRPr lang="fr-FR" sz="2000" dirty="0">
              <a:latin typeface="+mn-lt"/>
            </a:endParaRPr>
          </a:p>
          <a:p>
            <a:pPr algn="l"/>
            <a:r>
              <a:rPr lang="fr-FR" sz="2000" dirty="0">
                <a:latin typeface="+mn-lt"/>
              </a:rPr>
              <a:t>Moodle IM2AG : </a:t>
            </a:r>
            <a:r>
              <a:rPr lang="fr-FR" sz="2000" dirty="0">
                <a:latin typeface="+mn-lt"/>
                <a:hlinkClick r:id="rId6">
                  <a:extLst>
                    <a:ext uri="{A12FA001-AC4F-418D-AE19-62706E023703}">
                      <ahyp:hlinkClr xmlns:ahyp="http://schemas.microsoft.com/office/drawing/2018/hyperlinkcolor" val="tx"/>
                    </a:ext>
                  </a:extLst>
                </a:hlinkClick>
              </a:rPr>
              <a:t>https://im2ag-moodle.univ-grenoble-alpes.fr/</a:t>
            </a:r>
            <a:r>
              <a:rPr lang="fr-FR" sz="2000" dirty="0">
                <a:latin typeface="+mn-lt"/>
              </a:rPr>
              <a:t> </a:t>
            </a:r>
          </a:p>
          <a:p>
            <a:pPr algn="l"/>
            <a:r>
              <a:rPr lang="fr-FR" sz="2000" dirty="0"/>
              <a:t>WIKI : </a:t>
            </a:r>
            <a:r>
              <a:rPr lang="fr-FR" sz="2000" dirty="0">
                <a:hlinkClick r:id="rId7">
                  <a:extLst>
                    <a:ext uri="{A12FA001-AC4F-418D-AE19-62706E023703}">
                      <ahyp:hlinkClr xmlns:ahyp="http://schemas.microsoft.com/office/drawing/2018/hyperlinkcolor" val="tx"/>
                    </a:ext>
                  </a:extLst>
                </a:hlinkClick>
              </a:rPr>
              <a:t>https</a:t>
            </a:r>
            <a:r>
              <a:rPr lang="fr-FR" sz="2000">
                <a:hlinkClick r:id="rId7">
                  <a:extLst>
                    <a:ext uri="{A12FA001-AC4F-418D-AE19-62706E023703}">
                      <ahyp:hlinkClr xmlns:ahyp="http://schemas.microsoft.com/office/drawing/2018/hyperlinkcolor" val="tx"/>
                    </a:ext>
                  </a:extLst>
                </a:hlinkClick>
              </a:rPr>
              <a:t>://im2ag-wiki.univ-grenoble-alpes.fr/</a:t>
            </a:r>
            <a:endParaRPr lang="fr-FR" sz="2000" dirty="0"/>
          </a:p>
          <a:p>
            <a:pPr algn="l"/>
            <a:r>
              <a:rPr lang="fr-FR" sz="2000" dirty="0"/>
              <a:t>Gestionnaire d’incidents :  </a:t>
            </a:r>
            <a:r>
              <a:rPr lang="fr-FR" sz="2000" dirty="0">
                <a:hlinkClick r:id="rId8">
                  <a:extLst>
                    <a:ext uri="{A12FA001-AC4F-418D-AE19-62706E023703}">
                      <ahyp:hlinkClr xmlns:ahyp="http://schemas.microsoft.com/office/drawing/2018/hyperlinkcolor" val="tx"/>
                    </a:ext>
                  </a:extLst>
                </a:hlinkClick>
              </a:rPr>
              <a:t>https://im2ag-incidents.univ-grenoble-alpes.fr/</a:t>
            </a:r>
            <a:endParaRPr lang="fr-FR" sz="2000" dirty="0"/>
          </a:p>
          <a:p>
            <a:pPr algn="l"/>
            <a:endParaRPr lang="fr-FR" sz="2000" dirty="0"/>
          </a:p>
          <a:p>
            <a:pPr algn="l"/>
            <a:endParaRPr lang="fr-FR" sz="2000" dirty="0">
              <a:latin typeface="+mn-lt"/>
            </a:endParaRPr>
          </a:p>
          <a:p>
            <a:pPr algn="l"/>
            <a:endParaRPr lang="fr-FR" sz="2000" dirty="0">
              <a:latin typeface="+mn-lt"/>
            </a:endParaRPr>
          </a:p>
        </p:txBody>
      </p:sp>
      <p:sp>
        <p:nvSpPr>
          <p:cNvPr id="6" name="Espace réservé du pied de page 5">
            <a:extLst>
              <a:ext uri="{FF2B5EF4-FFF2-40B4-BE49-F238E27FC236}">
                <a16:creationId xmlns:a16="http://schemas.microsoft.com/office/drawing/2014/main" id="{4439A28F-44A4-4D44-B138-4A8735EC19AB}"/>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37211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3" name="Titre 2"/>
          <p:cNvSpPr>
            <a:spLocks noGrp="1"/>
          </p:cNvSpPr>
          <p:nvPr>
            <p:ph type="ctrTitle"/>
          </p:nvPr>
        </p:nvSpPr>
        <p:spPr>
          <a:xfrm>
            <a:off x="-108520" y="836712"/>
            <a:ext cx="7772400" cy="1139409"/>
          </a:xfrm>
        </p:spPr>
        <p:txBody>
          <a:bodyPr>
            <a:normAutofit/>
          </a:bodyPr>
          <a:lstStyle/>
          <a:p>
            <a:r>
              <a:rPr lang="fr-FR" dirty="0"/>
              <a:t>Service informatique : permanence et assistance</a:t>
            </a:r>
          </a:p>
        </p:txBody>
      </p:sp>
      <p:sp>
        <p:nvSpPr>
          <p:cNvPr id="4" name="Sous-titre 3"/>
          <p:cNvSpPr>
            <a:spLocks noGrp="1"/>
          </p:cNvSpPr>
          <p:nvPr>
            <p:ph type="subTitle" idx="1"/>
          </p:nvPr>
        </p:nvSpPr>
        <p:spPr>
          <a:xfrm>
            <a:off x="358360" y="1844824"/>
            <a:ext cx="8534119" cy="4320480"/>
          </a:xfrm>
        </p:spPr>
        <p:txBody>
          <a:bodyPr>
            <a:normAutofit lnSpcReduction="10000"/>
          </a:bodyPr>
          <a:lstStyle/>
          <a:p>
            <a:pPr marL="0" lvl="1" algn="l"/>
            <a:endParaRPr lang="fr-FR" sz="2400" b="1" dirty="0">
              <a:solidFill>
                <a:srgbClr val="002060"/>
              </a:solidFill>
            </a:endParaRPr>
          </a:p>
          <a:p>
            <a:pPr marL="0" lvl="1" algn="l"/>
            <a:r>
              <a:rPr lang="fr-FR" sz="2400" b="1" dirty="0">
                <a:solidFill>
                  <a:srgbClr val="002060"/>
                </a:solidFill>
              </a:rPr>
              <a:t>Accueil du service informatique :</a:t>
            </a:r>
            <a:r>
              <a:rPr lang="fr-FR" sz="2400" dirty="0">
                <a:solidFill>
                  <a:srgbClr val="002060"/>
                </a:solidFill>
              </a:rPr>
              <a:t> salle 207a</a:t>
            </a:r>
          </a:p>
          <a:p>
            <a:pPr marL="0" lvl="1" algn="l"/>
            <a:endParaRPr lang="fr-FR" sz="1600" b="1" dirty="0">
              <a:solidFill>
                <a:srgbClr val="002060"/>
              </a:solidFill>
            </a:endParaRPr>
          </a:p>
          <a:p>
            <a:pPr marL="0" lvl="1" algn="l"/>
            <a:r>
              <a:rPr lang="fr-FR" sz="2000" dirty="0">
                <a:solidFill>
                  <a:srgbClr val="002060"/>
                </a:solidFill>
              </a:rPr>
              <a:t>	Lundi :		 	9h00-12h30 / 13h30-18h30</a:t>
            </a:r>
          </a:p>
          <a:p>
            <a:pPr marL="0" lvl="1" algn="l"/>
            <a:r>
              <a:rPr lang="fr-FR" dirty="0">
                <a:solidFill>
                  <a:srgbClr val="002060"/>
                </a:solidFill>
              </a:rPr>
              <a:t>	Du lundi au jeudi : 	8h00-12h30 / 13h30-18h30</a:t>
            </a:r>
          </a:p>
          <a:p>
            <a:pPr marL="0" lvl="1" algn="l"/>
            <a:r>
              <a:rPr lang="fr-FR" sz="2000" dirty="0">
                <a:solidFill>
                  <a:srgbClr val="002060"/>
                </a:solidFill>
              </a:rPr>
              <a:t>	Vendredi : 		8h00-12h30 / 13h30-16h30</a:t>
            </a:r>
          </a:p>
          <a:p>
            <a:pPr marL="0" lvl="1" algn="l"/>
            <a:endParaRPr lang="fr-FR" sz="2000" dirty="0">
              <a:solidFill>
                <a:srgbClr val="002060"/>
              </a:solidFill>
            </a:endParaRPr>
          </a:p>
          <a:p>
            <a:pPr marL="0" lvl="1" algn="l"/>
            <a:r>
              <a:rPr lang="fr-FR" sz="2000" dirty="0">
                <a:solidFill>
                  <a:srgbClr val="002060"/>
                </a:solidFill>
              </a:rPr>
              <a:t>Attention : ces horaires peuvent être adaptés en fonction de la crise sanitaire</a:t>
            </a:r>
          </a:p>
          <a:p>
            <a:pPr marL="0" lvl="1" algn="l"/>
            <a:endParaRPr lang="fr-FR" sz="1600" dirty="0">
              <a:solidFill>
                <a:srgbClr val="002060"/>
              </a:solidFill>
            </a:endParaRPr>
          </a:p>
          <a:p>
            <a:pPr marL="0" lvl="1" algn="l"/>
            <a:r>
              <a:rPr lang="fr-FR" sz="2400" b="1" dirty="0">
                <a:solidFill>
                  <a:srgbClr val="002060"/>
                </a:solidFill>
              </a:rPr>
              <a:t>En dehors des heures d’ouverture ou à distance :</a:t>
            </a:r>
          </a:p>
          <a:p>
            <a:pPr marL="0" lvl="1" algn="l"/>
            <a:endParaRPr lang="fr-FR" sz="1600" b="1" dirty="0">
              <a:solidFill>
                <a:srgbClr val="002060"/>
              </a:solidFill>
            </a:endParaRPr>
          </a:p>
          <a:p>
            <a:pPr marL="0" lvl="1" algn="l"/>
            <a:r>
              <a:rPr lang="fr-FR" sz="2400" dirty="0">
                <a:solidFill>
                  <a:srgbClr val="002060"/>
                </a:solidFill>
              </a:rPr>
              <a:t>	</a:t>
            </a:r>
            <a:r>
              <a:rPr lang="fr-FR" sz="2000" dirty="0">
                <a:solidFill>
                  <a:srgbClr val="002060"/>
                </a:solidFill>
              </a:rPr>
              <a:t>Mail à </a:t>
            </a:r>
            <a:r>
              <a:rPr lang="fr-FR" sz="2000" dirty="0">
                <a:solidFill>
                  <a:srgbClr val="002060"/>
                </a:solidFill>
                <a:hlinkClick r:id="rId3">
                  <a:extLst>
                    <a:ext uri="{A12FA001-AC4F-418D-AE19-62706E023703}">
                      <ahyp:hlinkClr xmlns:ahyp="http://schemas.microsoft.com/office/drawing/2018/hyperlinkcolor" val="tx"/>
                    </a:ext>
                  </a:extLst>
                </a:hlinkClick>
              </a:rPr>
              <a:t>im2ag-service-informatique@univ-grenoble-alpes.fr</a:t>
            </a:r>
            <a:endParaRPr lang="fr-FR" sz="2000" dirty="0">
              <a:solidFill>
                <a:srgbClr val="002060"/>
              </a:solidFill>
            </a:endParaRPr>
          </a:p>
          <a:p>
            <a:pPr marL="0" lvl="1" algn="l"/>
            <a:r>
              <a:rPr lang="fr-FR" sz="2000" b="1" dirty="0">
                <a:solidFill>
                  <a:srgbClr val="002060"/>
                </a:solidFill>
              </a:rPr>
              <a:t>	</a:t>
            </a:r>
            <a:r>
              <a:rPr lang="fr-FR" sz="2000" dirty="0">
                <a:solidFill>
                  <a:srgbClr val="002060"/>
                </a:solidFill>
              </a:rPr>
              <a:t>Ouvrir un ticket :</a:t>
            </a:r>
            <a:r>
              <a:rPr lang="fr-FR" sz="2000" b="1" dirty="0">
                <a:solidFill>
                  <a:srgbClr val="002060"/>
                </a:solidFill>
              </a:rPr>
              <a:t> </a:t>
            </a:r>
            <a:r>
              <a:rPr lang="fr-FR" sz="2000" dirty="0">
                <a:solidFill>
                  <a:srgbClr val="002060"/>
                </a:solidFill>
                <a:hlinkClick r:id="rId4">
                  <a:extLst>
                    <a:ext uri="{A12FA001-AC4F-418D-AE19-62706E023703}">
                      <ahyp:hlinkClr xmlns:ahyp="http://schemas.microsoft.com/office/drawing/2018/hyperlinkcolor" val="tx"/>
                    </a:ext>
                  </a:extLst>
                </a:hlinkClick>
              </a:rPr>
              <a:t>http://im2ag-incidents.univ-grenoble-alpes.fr</a:t>
            </a:r>
            <a:endParaRPr lang="fr-FR" sz="2400" dirty="0">
              <a:solidFill>
                <a:srgbClr val="002060"/>
              </a:solidFill>
            </a:endParaRPr>
          </a:p>
        </p:txBody>
      </p:sp>
      <p:sp>
        <p:nvSpPr>
          <p:cNvPr id="5" name="Espace réservé du pied de page 4">
            <a:extLst>
              <a:ext uri="{FF2B5EF4-FFF2-40B4-BE49-F238E27FC236}">
                <a16:creationId xmlns:a16="http://schemas.microsoft.com/office/drawing/2014/main" id="{972B3263-850E-5041-8939-BC94036A9024}"/>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421643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7772400" cy="1139409"/>
          </a:xfrm>
        </p:spPr>
        <p:txBody>
          <a:bodyPr/>
          <a:lstStyle/>
          <a:p>
            <a:r>
              <a:rPr lang="fr-FR" dirty="0"/>
              <a:t>Wiki IM2AG</a:t>
            </a:r>
          </a:p>
        </p:txBody>
      </p:sp>
      <p:sp>
        <p:nvSpPr>
          <p:cNvPr id="5" name="Sous-titre 4"/>
          <p:cNvSpPr>
            <a:spLocks noGrp="1"/>
          </p:cNvSpPr>
          <p:nvPr>
            <p:ph type="subTitle" idx="1"/>
          </p:nvPr>
        </p:nvSpPr>
        <p:spPr>
          <a:xfrm>
            <a:off x="358360" y="1988840"/>
            <a:ext cx="8606128" cy="4176464"/>
          </a:xfrm>
        </p:spPr>
        <p:txBody>
          <a:bodyPr>
            <a:normAutofit/>
          </a:bodyPr>
          <a:lstStyle/>
          <a:p>
            <a:pPr algn="l"/>
            <a:r>
              <a:rPr lang="fr-FR" sz="2400" b="1" dirty="0"/>
              <a:t>Vous trouverez de nombreuses informations utiles sur notre Wiki :</a:t>
            </a:r>
            <a:endParaRPr lang="fr-FR" sz="2400" dirty="0"/>
          </a:p>
          <a:p>
            <a:pPr algn="l"/>
            <a:endParaRPr lang="fr-FR" dirty="0">
              <a:hlinkClick r:id="rId3"/>
            </a:endParaRPr>
          </a:p>
          <a:p>
            <a:pPr algn="l"/>
            <a:r>
              <a:rPr lang="fr-FR" dirty="0">
                <a:hlinkClick r:id="rId3"/>
              </a:rPr>
              <a:t>https://im2ag-wiki.univ-grenoble-alpes.fr/</a:t>
            </a:r>
            <a:endParaRPr lang="fr-FR" dirty="0"/>
          </a:p>
          <a:p>
            <a:pPr algn="l"/>
            <a:endParaRPr lang="fr-FR" sz="2400" dirty="0"/>
          </a:p>
          <a:p>
            <a:pPr marL="800100" lvl="1" indent="-342900" algn="l">
              <a:buFont typeface="Arial" panose="020B0604020202020204" pitchFamily="34" charset="0"/>
              <a:buChar char="•"/>
            </a:pPr>
            <a:r>
              <a:rPr lang="fr-FR" sz="2000" dirty="0">
                <a:solidFill>
                  <a:srgbClr val="002060"/>
                </a:solidFill>
              </a:rPr>
              <a:t>Concernant les ressources informatiques</a:t>
            </a:r>
          </a:p>
          <a:p>
            <a:pPr marL="800100" lvl="1" indent="-342900" algn="l">
              <a:buFont typeface="Arial" panose="020B0604020202020204" pitchFamily="34" charset="0"/>
              <a:buChar char="•"/>
            </a:pPr>
            <a:r>
              <a:rPr lang="fr-FR" sz="2000" dirty="0">
                <a:solidFill>
                  <a:srgbClr val="002060"/>
                </a:solidFill>
              </a:rPr>
              <a:t>Le système d’impression</a:t>
            </a:r>
          </a:p>
          <a:p>
            <a:pPr marL="800100" lvl="1" indent="-342900" algn="l">
              <a:buFont typeface="Arial" panose="020B0604020202020204" pitchFamily="34" charset="0"/>
              <a:buChar char="•"/>
            </a:pPr>
            <a:r>
              <a:rPr lang="fr-FR" sz="2000" dirty="0">
                <a:solidFill>
                  <a:srgbClr val="002060"/>
                </a:solidFill>
              </a:rPr>
              <a:t>Comment se connecter aux ressources de l’IM2AG depuis chez soi</a:t>
            </a:r>
          </a:p>
          <a:p>
            <a:pPr marL="800100" lvl="1" indent="-342900" algn="l">
              <a:buFont typeface="Arial" panose="020B0604020202020204" pitchFamily="34" charset="0"/>
              <a:buChar char="•"/>
            </a:pPr>
            <a:r>
              <a:rPr lang="fr-FR" sz="2000" dirty="0">
                <a:solidFill>
                  <a:srgbClr val="002060"/>
                </a:solidFill>
              </a:rPr>
              <a:t>Différents détails techniques sur les logiciels, serveurs et environnements de travail à l’IM2AG</a:t>
            </a:r>
          </a:p>
        </p:txBody>
      </p:sp>
      <p:sp>
        <p:nvSpPr>
          <p:cNvPr id="4" name="Espace réservé du pied de page 3">
            <a:extLst>
              <a:ext uri="{FF2B5EF4-FFF2-40B4-BE49-F238E27FC236}">
                <a16:creationId xmlns:a16="http://schemas.microsoft.com/office/drawing/2014/main" id="{257160F2-1158-4A4D-BE94-B2FB40413362}"/>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152064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4544" y="476672"/>
            <a:ext cx="6927800" cy="605929"/>
          </a:xfrm>
        </p:spPr>
        <p:txBody>
          <a:bodyPr/>
          <a:lstStyle/>
          <a:p>
            <a:r>
              <a:rPr lang="fr-FR" dirty="0"/>
              <a:t>Salles PC</a:t>
            </a:r>
          </a:p>
        </p:txBody>
      </p:sp>
      <p:sp>
        <p:nvSpPr>
          <p:cNvPr id="4" name="Sous-titre 3"/>
          <p:cNvSpPr>
            <a:spLocks noGrp="1"/>
          </p:cNvSpPr>
          <p:nvPr>
            <p:ph type="subTitle" idx="1"/>
          </p:nvPr>
        </p:nvSpPr>
        <p:spPr>
          <a:xfrm>
            <a:off x="251520" y="1412776"/>
            <a:ext cx="8892480" cy="5040560"/>
          </a:xfrm>
        </p:spPr>
        <p:txBody>
          <a:bodyPr>
            <a:normAutofit fontScale="92500" lnSpcReduction="10000"/>
          </a:bodyPr>
          <a:lstStyle/>
          <a:p>
            <a:pPr algn="l"/>
            <a:r>
              <a:rPr lang="fr-FR" sz="2000" dirty="0">
                <a:latin typeface="+mn-lt"/>
              </a:rPr>
              <a:t>L’UFR IM2AG a 22 salles PC, principalement au 2ième étage du bâtiment F et 3 salles </a:t>
            </a:r>
            <a:r>
              <a:rPr lang="fr-FR" sz="2000" dirty="0"/>
              <a:t>dans le</a:t>
            </a:r>
            <a:r>
              <a:rPr lang="fr-FR" sz="2000" dirty="0">
                <a:latin typeface="+mn-lt"/>
              </a:rPr>
              <a:t> bâtiment de Math.</a:t>
            </a:r>
          </a:p>
          <a:p>
            <a:pPr algn="l"/>
            <a:endParaRPr lang="fr-FR" sz="2000" dirty="0">
              <a:latin typeface="+mn-lt"/>
            </a:endParaRPr>
          </a:p>
          <a:p>
            <a:pPr algn="l"/>
            <a:r>
              <a:rPr lang="fr-FR" sz="2000" b="1" dirty="0">
                <a:latin typeface="+mn-lt"/>
              </a:rPr>
              <a:t>Ouverture des salles : </a:t>
            </a:r>
            <a:r>
              <a:rPr lang="fr-FR" sz="2000" dirty="0">
                <a:latin typeface="+mn-lt"/>
              </a:rPr>
              <a:t>7h30 – 18h30 du Lundi au Vendredi</a:t>
            </a:r>
          </a:p>
          <a:p>
            <a:pPr algn="l"/>
            <a:r>
              <a:rPr lang="fr-FR" sz="2000" dirty="0">
                <a:latin typeface="+mn-lt"/>
              </a:rPr>
              <a:t>Vous pouvez utiliser les salles librement lorsqu’elles ne sont pas réservées.</a:t>
            </a:r>
          </a:p>
          <a:p>
            <a:pPr algn="l"/>
            <a:endParaRPr lang="fr-FR" sz="2000" dirty="0">
              <a:latin typeface="+mn-lt"/>
            </a:endParaRPr>
          </a:p>
          <a:p>
            <a:pPr algn="l"/>
            <a:r>
              <a:rPr lang="fr-FR" sz="2000" b="1" dirty="0">
                <a:latin typeface="+mn-lt"/>
              </a:rPr>
              <a:t>Salle libre-service : </a:t>
            </a:r>
            <a:r>
              <a:rPr lang="fr-FR" sz="2000" dirty="0">
                <a:latin typeface="+mn-lt"/>
              </a:rPr>
              <a:t>F021</a:t>
            </a:r>
          </a:p>
          <a:p>
            <a:pPr lvl="1" algn="l"/>
            <a:r>
              <a:rPr lang="fr-FR" sz="2000" dirty="0">
                <a:solidFill>
                  <a:srgbClr val="002060"/>
                </a:solidFill>
              </a:rPr>
              <a:t>Accès avec la carte d’étudiant entre Octobre et Juin</a:t>
            </a:r>
          </a:p>
          <a:p>
            <a:pPr lvl="1" algn="l"/>
            <a:r>
              <a:rPr lang="fr-FR" sz="2000" dirty="0">
                <a:solidFill>
                  <a:srgbClr val="002060"/>
                </a:solidFill>
              </a:rPr>
              <a:t>Ouverte de 18h30 à 21h00</a:t>
            </a:r>
          </a:p>
          <a:p>
            <a:pPr lvl="1" algn="l"/>
            <a:endParaRPr lang="fr-FR" sz="2000" dirty="0">
              <a:solidFill>
                <a:srgbClr val="002060"/>
              </a:solidFill>
            </a:endParaRPr>
          </a:p>
          <a:p>
            <a:pPr algn="just"/>
            <a:r>
              <a:rPr lang="fr-FR" sz="2000" dirty="0">
                <a:latin typeface="+mn-lt"/>
              </a:rPr>
              <a:t>Merci de ne débrancher aucune prise dans les salles : utilisez les prises électriques libres uniquement.</a:t>
            </a:r>
          </a:p>
          <a:p>
            <a:pPr algn="just"/>
            <a:r>
              <a:rPr lang="fr-FR" sz="2000" dirty="0">
                <a:latin typeface="+mn-lt"/>
              </a:rPr>
              <a:t>Il est possible de se connecter au réseau filaire, mais uniquement à l’aide des </a:t>
            </a:r>
            <a:r>
              <a:rPr lang="fr-FR" sz="2000" b="1" dirty="0">
                <a:latin typeface="+mn-lt"/>
              </a:rPr>
              <a:t>câbles RJ45 rouges </a:t>
            </a:r>
            <a:r>
              <a:rPr lang="fr-FR" sz="2000" dirty="0">
                <a:latin typeface="+mn-lt"/>
              </a:rPr>
              <a:t>: une fois connecté, vous serez redirigé vers un portail de connexion. Utilisez </a:t>
            </a:r>
            <a:r>
              <a:rPr lang="fr-FR" sz="2000" dirty="0" err="1">
                <a:latin typeface="+mn-lt"/>
              </a:rPr>
              <a:t>votrelogin@cuga</a:t>
            </a:r>
            <a:r>
              <a:rPr lang="fr-FR" sz="2000" dirty="0">
                <a:latin typeface="+mn-lt"/>
              </a:rPr>
              <a:t> et votre mot de passe comme identifiants. Ces câbles ne sont pas encore disponibles dans toutes les salles, les travaux sont en cours</a:t>
            </a:r>
            <a:r>
              <a:rPr lang="fr-FR" sz="2000" b="1" dirty="0">
                <a:latin typeface="+mn-lt"/>
              </a:rPr>
              <a:t>.</a:t>
            </a:r>
          </a:p>
          <a:p>
            <a:endParaRPr lang="fr-FR" dirty="0"/>
          </a:p>
          <a:p>
            <a:endParaRPr lang="fr-FR" dirty="0"/>
          </a:p>
          <a:p>
            <a:endParaRPr lang="fr-FR" dirty="0"/>
          </a:p>
          <a:p>
            <a:pPr marL="1074738" indent="-457200">
              <a:buFont typeface="Arial" panose="020B0604020202020204" pitchFamily="34" charset="0"/>
              <a:buChar char="•"/>
            </a:pPr>
            <a:endParaRPr lang="fr-FR" dirty="0"/>
          </a:p>
          <a:p>
            <a:pPr marL="1074738" indent="-457200">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1FB4096F-A7FD-C940-B31D-600C27495B27}"/>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62227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39867" y="333140"/>
            <a:ext cx="6937634" cy="1303180"/>
          </a:xfrm>
        </p:spPr>
        <p:txBody>
          <a:bodyPr>
            <a:normAutofit/>
          </a:bodyPr>
          <a:lstStyle/>
          <a:p>
            <a:r>
              <a:rPr lang="fr-FR" dirty="0"/>
              <a:t>Compte UGA et portail étudiant</a:t>
            </a:r>
          </a:p>
        </p:txBody>
      </p:sp>
      <p:sp>
        <p:nvSpPr>
          <p:cNvPr id="4" name="Sous-titre 3"/>
          <p:cNvSpPr>
            <a:spLocks noGrp="1"/>
          </p:cNvSpPr>
          <p:nvPr>
            <p:ph type="subTitle" idx="1"/>
          </p:nvPr>
        </p:nvSpPr>
        <p:spPr>
          <a:xfrm>
            <a:off x="179512" y="1800091"/>
            <a:ext cx="8800256" cy="4392488"/>
          </a:xfrm>
        </p:spPr>
        <p:txBody>
          <a:bodyPr>
            <a:noAutofit/>
          </a:bodyPr>
          <a:lstStyle/>
          <a:p>
            <a:r>
              <a:rPr lang="fr-FR" sz="1800" b="1" dirty="0">
                <a:latin typeface="+mn-lt"/>
              </a:rPr>
              <a:t>Vous aurez un compte UGA lorsque le processus d’inscription administrative sera terminé.</a:t>
            </a:r>
            <a:endParaRPr lang="fr-FR" sz="1800" dirty="0">
              <a:latin typeface="+mn-lt"/>
            </a:endParaRPr>
          </a:p>
          <a:p>
            <a:pPr algn="just"/>
            <a:r>
              <a:rPr lang="fr-FR" sz="1800" dirty="0">
                <a:latin typeface="+mn-lt"/>
              </a:rPr>
              <a:t>Pour récupérer vos identifiants, utilisez le lien que vous trouverez sur votre certificat de scolarité. Notez que si vous ne trouvez aucun lien sur ce document, c’est que vous connaissez déjà les identifiants de votre compte (si vous étiez déjà étudiant UGA l’an dernier par exemple).</a:t>
            </a:r>
            <a:endParaRPr lang="fr-FR" sz="1800" b="1" dirty="0">
              <a:latin typeface="+mn-lt"/>
            </a:endParaRPr>
          </a:p>
          <a:p>
            <a:pPr algn="l"/>
            <a:r>
              <a:rPr lang="fr-FR" sz="1800" b="1" dirty="0">
                <a:latin typeface="+mn-lt"/>
              </a:rPr>
              <a:t>Votre compte donne accès au portail étudiant </a:t>
            </a:r>
            <a:r>
              <a:rPr lang="fr-FR" sz="1800" b="1" dirty="0">
                <a:latin typeface="+mn-lt"/>
                <a:hlinkClick r:id="rId3">
                  <a:extLst>
                    <a:ext uri="{A12FA001-AC4F-418D-AE19-62706E023703}">
                      <ahyp:hlinkClr xmlns:ahyp="http://schemas.microsoft.com/office/drawing/2018/hyperlinkcolor" val="tx"/>
                    </a:ext>
                  </a:extLst>
                </a:hlinkClick>
              </a:rPr>
              <a:t>https://leo.univ-grenoble-alpes.fr</a:t>
            </a:r>
            <a:endParaRPr lang="fr-FR" sz="1800" b="1" dirty="0">
              <a:latin typeface="+mn-lt"/>
            </a:endParaRPr>
          </a:p>
          <a:p>
            <a:pPr algn="l"/>
            <a:r>
              <a:rPr lang="fr-FR" sz="1800" b="1" dirty="0">
                <a:latin typeface="+mn-lt"/>
              </a:rPr>
              <a:t>Il vous permet :</a:t>
            </a:r>
            <a:endParaRPr lang="fr-FR" sz="1800" dirty="0">
              <a:latin typeface="+mn-lt"/>
            </a:endParaRPr>
          </a:p>
          <a:p>
            <a:pPr marL="742950" lvl="1" indent="-285750" algn="l">
              <a:buFont typeface="Arial" panose="020B0604020202020204" pitchFamily="34" charset="0"/>
              <a:buChar char="•"/>
            </a:pPr>
            <a:r>
              <a:rPr lang="fr-FR" sz="1800" dirty="0">
                <a:solidFill>
                  <a:srgbClr val="002060"/>
                </a:solidFill>
              </a:rPr>
              <a:t>D’accéder à votre messagerie étudiante</a:t>
            </a:r>
          </a:p>
          <a:p>
            <a:pPr marL="742950" lvl="1" indent="-285750" algn="l">
              <a:buFont typeface="Arial" panose="020B0604020202020204" pitchFamily="34" charset="0"/>
              <a:buChar char="•"/>
            </a:pPr>
            <a:r>
              <a:rPr lang="fr-FR" sz="1800" dirty="0">
                <a:solidFill>
                  <a:srgbClr val="002060"/>
                </a:solidFill>
              </a:rPr>
              <a:t>D’accéder aux emplois du temps</a:t>
            </a:r>
          </a:p>
          <a:p>
            <a:pPr marL="742950" lvl="1" indent="-285750" algn="l">
              <a:buFont typeface="Arial" panose="020B0604020202020204" pitchFamily="34" charset="0"/>
              <a:buChar char="•"/>
            </a:pPr>
            <a:r>
              <a:rPr lang="fr-FR" sz="1800" dirty="0">
                <a:solidFill>
                  <a:srgbClr val="002060"/>
                </a:solidFill>
              </a:rPr>
              <a:t>De changer votre mot de passe</a:t>
            </a:r>
          </a:p>
          <a:p>
            <a:pPr marL="742950" lvl="1" indent="-285750" algn="l">
              <a:buFont typeface="Arial" panose="020B0604020202020204" pitchFamily="34" charset="0"/>
              <a:buChar char="•"/>
            </a:pPr>
            <a:r>
              <a:rPr lang="fr-FR" sz="1800" dirty="0">
                <a:solidFill>
                  <a:srgbClr val="002060"/>
                </a:solidFill>
              </a:rPr>
              <a:t>De mettre en place des redirections d’adresse email</a:t>
            </a:r>
          </a:p>
          <a:p>
            <a:pPr marL="742950" lvl="1" indent="-285750" algn="l">
              <a:buFont typeface="Arial" panose="020B0604020202020204" pitchFamily="34" charset="0"/>
              <a:buChar char="•"/>
            </a:pPr>
            <a:r>
              <a:rPr lang="fr-FR" sz="1800" dirty="0">
                <a:solidFill>
                  <a:srgbClr val="002060"/>
                </a:solidFill>
              </a:rPr>
              <a:t>D’accéder à ne nombreuses informations dédiées aux étudiants</a:t>
            </a:r>
          </a:p>
          <a:p>
            <a:pPr marL="742950" lvl="1" indent="-285750" algn="l">
              <a:buFont typeface="Arial" panose="020B0604020202020204" pitchFamily="34" charset="0"/>
              <a:buChar char="•"/>
            </a:pPr>
            <a:r>
              <a:rPr lang="fr-FR" sz="1800" dirty="0">
                <a:solidFill>
                  <a:srgbClr val="002060"/>
                </a:solidFill>
              </a:rPr>
              <a:t>D’accéder à tous les services web UGA (Moodle, </a:t>
            </a:r>
            <a:r>
              <a:rPr lang="fr-FR" sz="1800" dirty="0" err="1">
                <a:solidFill>
                  <a:srgbClr val="002060"/>
                </a:solidFill>
              </a:rPr>
              <a:t>Alfresco</a:t>
            </a:r>
            <a:r>
              <a:rPr lang="fr-FR" sz="1800" dirty="0">
                <a:solidFill>
                  <a:srgbClr val="002060"/>
                </a:solidFill>
              </a:rPr>
              <a:t>, etc.)</a:t>
            </a:r>
          </a:p>
          <a:p>
            <a:pPr marL="285750" indent="-285750">
              <a:buFont typeface="Arial" panose="020B0604020202020204" pitchFamily="34" charset="0"/>
              <a:buChar char="•"/>
            </a:pPr>
            <a:endParaRPr lang="fr-FR" sz="1400" dirty="0"/>
          </a:p>
        </p:txBody>
      </p:sp>
      <p:sp>
        <p:nvSpPr>
          <p:cNvPr id="5" name="Espace réservé du pied de page 4">
            <a:extLst>
              <a:ext uri="{FF2B5EF4-FFF2-40B4-BE49-F238E27FC236}">
                <a16:creationId xmlns:a16="http://schemas.microsoft.com/office/drawing/2014/main" id="{C09DB1D5-2508-1B48-BA48-BAE2B0FFBCBD}"/>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225166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96552" y="476672"/>
            <a:ext cx="7772400" cy="1139409"/>
          </a:xfrm>
        </p:spPr>
        <p:txBody>
          <a:bodyPr>
            <a:normAutofit/>
          </a:bodyPr>
          <a:lstStyle/>
          <a:p>
            <a:r>
              <a:rPr lang="fr-FR" sz="3200" dirty="0"/>
              <a:t>Comptes – Durant le premier mois de cours</a:t>
            </a:r>
          </a:p>
        </p:txBody>
      </p:sp>
      <p:sp>
        <p:nvSpPr>
          <p:cNvPr id="4" name="Sous-titre 3"/>
          <p:cNvSpPr>
            <a:spLocks noGrp="1"/>
          </p:cNvSpPr>
          <p:nvPr>
            <p:ph type="subTitle" idx="1"/>
          </p:nvPr>
        </p:nvSpPr>
        <p:spPr>
          <a:xfrm>
            <a:off x="340536" y="1988840"/>
            <a:ext cx="8693415" cy="4392488"/>
          </a:xfrm>
        </p:spPr>
        <p:txBody>
          <a:bodyPr>
            <a:normAutofit fontScale="92500" lnSpcReduction="10000"/>
          </a:bodyPr>
          <a:lstStyle/>
          <a:p>
            <a:pPr algn="just"/>
            <a:r>
              <a:rPr lang="fr-FR" sz="1900" b="1" dirty="0"/>
              <a:t>Dans certains cas particuliers (inscription tardive, etc.) il est possible que vous ayez besoin d’accéder aux ressources informatiques avant d’avoir un compte officiel.</a:t>
            </a:r>
          </a:p>
          <a:p>
            <a:endParaRPr lang="fr-FR" sz="2000" b="1" dirty="0"/>
          </a:p>
          <a:p>
            <a:pPr algn="just"/>
            <a:r>
              <a:rPr lang="fr-FR" sz="1900" dirty="0"/>
              <a:t>Si tel est le cas, merci de demander la délivrance d’un compte temporaire à vos enseignants ou au service informatique. Le compte temporaire est personnel et ne doit pas être partagé, vous êtes légalement responsable de son utilisation.</a:t>
            </a:r>
          </a:p>
          <a:p>
            <a:pPr algn="just"/>
            <a:r>
              <a:rPr lang="fr-FR" sz="2000" dirty="0"/>
              <a:t>Les comptes temporaires vous donnent accès aux machines et aux serveurs de l’IM2AG, </a:t>
            </a:r>
            <a:r>
              <a:rPr lang="fr-FR" sz="2000" b="1" u="sng" dirty="0"/>
              <a:t>mais pas</a:t>
            </a:r>
            <a:r>
              <a:rPr lang="fr-FR" sz="2000" b="1" dirty="0"/>
              <a:t> </a:t>
            </a:r>
            <a:r>
              <a:rPr lang="fr-FR" sz="2000" dirty="0"/>
              <a:t>:</a:t>
            </a:r>
            <a:endParaRPr lang="fr-FR" sz="2000" b="1" dirty="0"/>
          </a:p>
          <a:p>
            <a:pPr marL="800100" lvl="1" indent="-342900" algn="l">
              <a:buFont typeface="Arial" panose="020B0604020202020204" pitchFamily="34" charset="0"/>
              <a:buChar char="•"/>
            </a:pPr>
            <a:r>
              <a:rPr lang="fr-FR" sz="2000" dirty="0">
                <a:solidFill>
                  <a:srgbClr val="002060"/>
                </a:solidFill>
              </a:rPr>
              <a:t>Aux ressources communes UGA (mail, impressions, etc.)</a:t>
            </a:r>
          </a:p>
          <a:p>
            <a:pPr marL="800100" lvl="1" indent="-342900" algn="l">
              <a:buFont typeface="Arial" panose="020B0604020202020204" pitchFamily="34" charset="0"/>
              <a:buChar char="•"/>
            </a:pPr>
            <a:r>
              <a:rPr lang="fr-FR" sz="2000" dirty="0">
                <a:solidFill>
                  <a:srgbClr val="002060"/>
                </a:solidFill>
              </a:rPr>
              <a:t>Aux plateformes pédagogiques (Moodle, </a:t>
            </a:r>
            <a:r>
              <a:rPr lang="fr-FR" sz="2000" dirty="0" err="1">
                <a:solidFill>
                  <a:srgbClr val="002060"/>
                </a:solidFill>
              </a:rPr>
              <a:t>Alfresco</a:t>
            </a:r>
            <a:r>
              <a:rPr lang="fr-FR" sz="2000" dirty="0">
                <a:solidFill>
                  <a:srgbClr val="002060"/>
                </a:solidFill>
              </a:rPr>
              <a:t>, etc.)</a:t>
            </a:r>
          </a:p>
          <a:p>
            <a:pPr marL="342900" indent="-342900">
              <a:buFont typeface="Arial" panose="020B0604020202020204" pitchFamily="34" charset="0"/>
              <a:buChar char="•"/>
            </a:pPr>
            <a:endParaRPr lang="fr-FR" sz="2000" b="1" dirty="0"/>
          </a:p>
          <a:p>
            <a:pPr algn="just"/>
            <a:r>
              <a:rPr lang="fr-FR" sz="2000" b="1" dirty="0"/>
              <a:t>Les comptes temporaires ne sont là que pour vous dépanner avant d’avoir votre compte officiel. N’utilisez plus le compte temporaire une fois que votre compte officiel est délivré, car il sera supprimé.</a:t>
            </a:r>
            <a:endParaRPr lang="fr-FR" sz="24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2A8AB2C7-6D1E-CA46-A269-2A5F2EDFD288}"/>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162334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5734546" cy="821953"/>
          </a:xfrm>
        </p:spPr>
        <p:txBody>
          <a:bodyPr/>
          <a:lstStyle/>
          <a:p>
            <a:r>
              <a:rPr lang="fr-FR" dirty="0"/>
              <a:t>Webmail UGA</a:t>
            </a:r>
          </a:p>
        </p:txBody>
      </p:sp>
      <p:sp>
        <p:nvSpPr>
          <p:cNvPr id="4" name="Sous-titre 3"/>
          <p:cNvSpPr>
            <a:spLocks noGrp="1"/>
          </p:cNvSpPr>
          <p:nvPr>
            <p:ph type="subTitle" idx="1"/>
          </p:nvPr>
        </p:nvSpPr>
        <p:spPr>
          <a:xfrm>
            <a:off x="319201" y="1700808"/>
            <a:ext cx="8800255" cy="4968552"/>
          </a:xfrm>
        </p:spPr>
        <p:txBody>
          <a:bodyPr>
            <a:noAutofit/>
          </a:bodyPr>
          <a:lstStyle/>
          <a:p>
            <a:pPr algn="l"/>
            <a:r>
              <a:rPr lang="fr-FR" sz="2000" dirty="0"/>
              <a:t>Pour accéder à votre adresse email universitaire, connectez-vous sur :</a:t>
            </a:r>
          </a:p>
          <a:p>
            <a:pPr lvl="1" algn="l"/>
            <a:r>
              <a:rPr lang="fr-FR" sz="2000" dirty="0">
                <a:solidFill>
                  <a:srgbClr val="002060"/>
                </a:solidFill>
                <a:hlinkClick r:id="rId2">
                  <a:extLst>
                    <a:ext uri="{A12FA001-AC4F-418D-AE19-62706E023703}">
                      <ahyp:hlinkClr xmlns:ahyp="http://schemas.microsoft.com/office/drawing/2018/hyperlinkcolor" val="tx"/>
                    </a:ext>
                  </a:extLst>
                </a:hlinkClick>
              </a:rPr>
              <a:t>https://leo.univ-grenoble-alpes.fr</a:t>
            </a:r>
            <a:endParaRPr lang="fr-FR" sz="2000" dirty="0">
              <a:solidFill>
                <a:srgbClr val="002060"/>
              </a:solidFill>
            </a:endParaRPr>
          </a:p>
          <a:p>
            <a:pPr algn="l"/>
            <a:r>
              <a:rPr lang="fr-FR" sz="2000" dirty="0"/>
              <a:t>Vous trouverez un lien vers le </a:t>
            </a:r>
            <a:r>
              <a:rPr lang="fr-FR" sz="2000" dirty="0" err="1"/>
              <a:t>webmail</a:t>
            </a:r>
            <a:r>
              <a:rPr lang="fr-FR" sz="2000" dirty="0"/>
              <a:t> sur votre tableau de bord.</a:t>
            </a:r>
          </a:p>
          <a:p>
            <a:endParaRPr lang="fr-FR" sz="2000" dirty="0"/>
          </a:p>
          <a:p>
            <a:pPr algn="just"/>
            <a:r>
              <a:rPr lang="fr-FR" sz="2000" dirty="0"/>
              <a:t>Sur LEO, vous pouvez mettre en place une redirection d’email vers votre adresse personnelle, en cliquant sur votre nom en haut à droite, et en sélectionnant l’option correspondante.</a:t>
            </a:r>
          </a:p>
          <a:p>
            <a:pPr algn="just"/>
            <a:endParaRPr lang="fr-FR" sz="2000" dirty="0"/>
          </a:p>
          <a:p>
            <a:pPr algn="just"/>
            <a:r>
              <a:rPr lang="fr-FR" sz="2000" dirty="0"/>
              <a:t>Il n’est </a:t>
            </a:r>
            <a:r>
              <a:rPr lang="fr-FR" sz="2000" b="1" u="sng" dirty="0"/>
              <a:t>pas possible</a:t>
            </a:r>
            <a:r>
              <a:rPr lang="fr-FR" sz="2000" dirty="0"/>
              <a:t> d’accéder à votre adresse universitaire avec des clients POP/IMAP, vous devez passer par le </a:t>
            </a:r>
            <a:r>
              <a:rPr lang="fr-FR" sz="2000" dirty="0" err="1"/>
              <a:t>webmail</a:t>
            </a:r>
            <a:r>
              <a:rPr lang="fr-FR" sz="2000" dirty="0"/>
              <a:t> ou mettre en place une redirection vers une adresse compatible avec ces clients.</a:t>
            </a:r>
          </a:p>
        </p:txBody>
      </p:sp>
      <p:sp>
        <p:nvSpPr>
          <p:cNvPr id="5" name="Espace réservé du pied de page 4">
            <a:extLst>
              <a:ext uri="{FF2B5EF4-FFF2-40B4-BE49-F238E27FC236}">
                <a16:creationId xmlns:a16="http://schemas.microsoft.com/office/drawing/2014/main" id="{DD8A2B40-43BD-E14E-AE6E-7C2905A32A7F}"/>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92422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95536" y="548680"/>
            <a:ext cx="7772400" cy="1139409"/>
          </a:xfrm>
        </p:spPr>
        <p:txBody>
          <a:bodyPr>
            <a:normAutofit/>
          </a:bodyPr>
          <a:lstStyle/>
          <a:p>
            <a:r>
              <a:rPr lang="fr-FR" dirty="0"/>
              <a:t>Espace personnel à l’IM2AG</a:t>
            </a:r>
          </a:p>
        </p:txBody>
      </p:sp>
      <p:sp>
        <p:nvSpPr>
          <p:cNvPr id="4" name="Sous-titre 3"/>
          <p:cNvSpPr>
            <a:spLocks noGrp="1"/>
          </p:cNvSpPr>
          <p:nvPr>
            <p:ph type="subTitle" idx="1"/>
          </p:nvPr>
        </p:nvSpPr>
        <p:spPr>
          <a:xfrm>
            <a:off x="251520" y="1916832"/>
            <a:ext cx="8534119" cy="4392488"/>
          </a:xfrm>
        </p:spPr>
        <p:txBody>
          <a:bodyPr>
            <a:normAutofit/>
          </a:bodyPr>
          <a:lstStyle/>
          <a:p>
            <a:r>
              <a:rPr lang="fr-FR" sz="2000" b="1" dirty="0">
                <a:latin typeface="+mn-lt"/>
              </a:rPr>
              <a:t>Chaque étudiant a 10 Gb d’espace de stockage à l’IM2AG.</a:t>
            </a:r>
          </a:p>
          <a:p>
            <a:endParaRPr lang="fr-FR" sz="2000" dirty="0">
              <a:latin typeface="+mn-lt"/>
            </a:endParaRPr>
          </a:p>
          <a:p>
            <a:r>
              <a:rPr lang="fr-FR" sz="2000" b="1" dirty="0">
                <a:latin typeface="+mn-lt"/>
              </a:rPr>
              <a:t>Cet espace est accessible et est partagé sur tous les environnements :</a:t>
            </a:r>
          </a:p>
          <a:p>
            <a:pPr marL="800100" lvl="1" indent="-342900" algn="l">
              <a:buFont typeface="Arial" panose="020B0604020202020204" pitchFamily="34" charset="0"/>
              <a:buChar char="•"/>
            </a:pPr>
            <a:r>
              <a:rPr lang="fr-FR" sz="2000" dirty="0">
                <a:solidFill>
                  <a:srgbClr val="002060"/>
                </a:solidFill>
                <a:latin typeface="+mn-lt"/>
              </a:rPr>
              <a:t>Sur Windows, sous le lecteur réseau nommé Z:\</a:t>
            </a:r>
          </a:p>
          <a:p>
            <a:pPr marL="800100" lvl="1" indent="-342900" algn="l">
              <a:buFont typeface="Arial" panose="020B0604020202020204" pitchFamily="34" charset="0"/>
              <a:buChar char="•"/>
            </a:pPr>
            <a:r>
              <a:rPr lang="fr-FR" sz="2000" dirty="0">
                <a:solidFill>
                  <a:srgbClr val="002060"/>
                </a:solidFill>
                <a:latin typeface="+mn-lt"/>
              </a:rPr>
              <a:t>Sur Ubuntu et sur les serveurs : répertoire nommé /u/ ou /home/</a:t>
            </a:r>
          </a:p>
          <a:p>
            <a:endParaRPr lang="fr-FR" sz="2000" dirty="0">
              <a:latin typeface="+mn-lt"/>
            </a:endParaRPr>
          </a:p>
          <a:p>
            <a:r>
              <a:rPr lang="fr-FR" sz="2000" b="1" dirty="0">
                <a:latin typeface="+mn-lt"/>
              </a:rPr>
              <a:t>Des sauvegardes automatiques de votre espace sont disponibles sous le répertoire /u/.</a:t>
            </a:r>
            <a:r>
              <a:rPr lang="fr-FR" sz="2000" b="1" dirty="0" err="1">
                <a:latin typeface="+mn-lt"/>
              </a:rPr>
              <a:t>snapshots</a:t>
            </a:r>
            <a:r>
              <a:rPr lang="fr-FR" sz="2000" b="1" dirty="0">
                <a:latin typeface="+mn-lt"/>
              </a:rPr>
              <a:t>/ ou /home/.</a:t>
            </a:r>
            <a:r>
              <a:rPr lang="fr-FR" sz="2000" b="1" dirty="0" err="1">
                <a:latin typeface="+mn-lt"/>
              </a:rPr>
              <a:t>snapshots</a:t>
            </a:r>
            <a:r>
              <a:rPr lang="fr-FR" sz="2000" b="1" dirty="0">
                <a:latin typeface="+mn-lt"/>
              </a:rPr>
              <a:t>/ à raison de :</a:t>
            </a:r>
          </a:p>
          <a:p>
            <a:pPr marL="800100" lvl="1" indent="-342900" algn="l">
              <a:buFont typeface="Arial" panose="020B0604020202020204" pitchFamily="34" charset="0"/>
              <a:buChar char="•"/>
            </a:pPr>
            <a:r>
              <a:rPr lang="fr-FR" sz="2000" dirty="0">
                <a:solidFill>
                  <a:srgbClr val="002060"/>
                </a:solidFill>
                <a:latin typeface="+mn-lt"/>
              </a:rPr>
              <a:t>1 sauvegarde par semaine</a:t>
            </a:r>
          </a:p>
          <a:p>
            <a:pPr marL="800100" lvl="1" indent="-342900" algn="l">
              <a:buFont typeface="Arial" panose="020B0604020202020204" pitchFamily="34" charset="0"/>
              <a:buChar char="•"/>
            </a:pPr>
            <a:r>
              <a:rPr lang="fr-FR" sz="2000" dirty="0">
                <a:solidFill>
                  <a:srgbClr val="002060"/>
                </a:solidFill>
                <a:latin typeface="+mn-lt"/>
              </a:rPr>
              <a:t>6 sauvegardes journalières</a:t>
            </a:r>
          </a:p>
          <a:p>
            <a:endParaRPr lang="fr-FR" sz="2000" dirty="0"/>
          </a:p>
          <a:p>
            <a:endParaRPr lang="fr-FR" dirty="0"/>
          </a:p>
          <a:p>
            <a:endParaRPr lang="fr-FR" dirty="0"/>
          </a:p>
        </p:txBody>
      </p:sp>
      <p:sp>
        <p:nvSpPr>
          <p:cNvPr id="5" name="Espace réservé du pied de page 4">
            <a:extLst>
              <a:ext uri="{FF2B5EF4-FFF2-40B4-BE49-F238E27FC236}">
                <a16:creationId xmlns:a16="http://schemas.microsoft.com/office/drawing/2014/main" id="{DFD398D6-AB88-0640-8585-6A8DF44DF8E1}"/>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82918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6351736" cy="677937"/>
          </a:xfrm>
        </p:spPr>
        <p:txBody>
          <a:bodyPr/>
          <a:lstStyle/>
          <a:p>
            <a:r>
              <a:rPr lang="fr-FR" dirty="0"/>
              <a:t>Impression</a:t>
            </a:r>
          </a:p>
        </p:txBody>
      </p:sp>
      <p:sp>
        <p:nvSpPr>
          <p:cNvPr id="4" name="Sous-titre 3"/>
          <p:cNvSpPr>
            <a:spLocks noGrp="1"/>
          </p:cNvSpPr>
          <p:nvPr>
            <p:ph type="subTitle" idx="1"/>
          </p:nvPr>
        </p:nvSpPr>
        <p:spPr>
          <a:xfrm>
            <a:off x="251520" y="1412776"/>
            <a:ext cx="8640959" cy="5328592"/>
          </a:xfrm>
        </p:spPr>
        <p:txBody>
          <a:bodyPr>
            <a:normAutofit/>
          </a:bodyPr>
          <a:lstStyle/>
          <a:p>
            <a:pPr algn="just"/>
            <a:r>
              <a:rPr lang="fr-FR" sz="2000" b="1" dirty="0">
                <a:latin typeface="+mn-lt"/>
              </a:rPr>
              <a:t>Une imprimante est disponible au deuxième étage : vous pouvez imprimer depuis les machines en salle grâce à l’imprimante nommée “IMPRESSION_UGA”.</a:t>
            </a:r>
          </a:p>
          <a:p>
            <a:pPr algn="just"/>
            <a:endParaRPr lang="fr-FR" sz="2000" b="1" dirty="0">
              <a:latin typeface="+mn-lt"/>
            </a:endParaRPr>
          </a:p>
          <a:p>
            <a:pPr algn="just"/>
            <a:r>
              <a:rPr lang="fr-FR" sz="2000" dirty="0"/>
              <a:t>Quand votre impression est envoyée à l’imprimante, vous devez vous connecter sur l’écran de imprimante et valider pour que l’impression démarre. Connectez-vous à l’aide de votre compte universitaire ou à l’aide de votre carte étudiante.</a:t>
            </a:r>
          </a:p>
          <a:p>
            <a:pPr algn="just"/>
            <a:endParaRPr lang="fr-FR" sz="2000" dirty="0"/>
          </a:p>
          <a:p>
            <a:pPr algn="just"/>
            <a:r>
              <a:rPr lang="fr-FR" sz="2000" dirty="0"/>
              <a:t>Chaque étudiant a un quota d’impression qui peut être rechargé si besoin via le lien suivant : </a:t>
            </a:r>
            <a:r>
              <a:rPr lang="fr-FR" sz="2000" dirty="0">
                <a:hlinkClick r:id="rId3">
                  <a:extLst>
                    <a:ext uri="{A12FA001-AC4F-418D-AE19-62706E023703}">
                      <ahyp:hlinkClr xmlns:ahyp="http://schemas.microsoft.com/office/drawing/2018/hyperlinkcolor" val="tx"/>
                    </a:ext>
                  </a:extLst>
                </a:hlinkClick>
              </a:rPr>
              <a:t>https://impression.univ-grenoble-alpes.fr</a:t>
            </a:r>
            <a:r>
              <a:rPr lang="fr-FR" sz="2000" dirty="0"/>
              <a:t> </a:t>
            </a:r>
          </a:p>
          <a:p>
            <a:pPr algn="just"/>
            <a:r>
              <a:rPr lang="fr-FR" sz="2000" dirty="0"/>
              <a:t>Les quotas seront crédités une seule fois pour l’année, </a:t>
            </a:r>
            <a:r>
              <a:rPr lang="fr-FR" sz="2000" b="1" u="sng" dirty="0">
                <a:solidFill>
                  <a:srgbClr val="FF0000"/>
                </a:solidFill>
              </a:rPr>
              <a:t>début Octobre</a:t>
            </a:r>
            <a:r>
              <a:rPr lang="fr-FR" sz="2000" dirty="0"/>
              <a:t>.</a:t>
            </a:r>
          </a:p>
          <a:p>
            <a:pPr algn="just"/>
            <a:endParaRPr lang="fr-FR" sz="2000" b="1" dirty="0"/>
          </a:p>
          <a:p>
            <a:pPr algn="just"/>
            <a:r>
              <a:rPr lang="fr-FR" sz="2000" b="1" dirty="0"/>
              <a:t>L’imprimante peut également être utilisée comme photocopieuse : </a:t>
            </a:r>
            <a:r>
              <a:rPr lang="fr-FR" sz="2000" dirty="0"/>
              <a:t>vous pouvez alors soit imprimer directement le document copié (ce qui utilise votre quota), ou l’envoyer sur votre adresse email en format PDF (gratuit et illimité).</a:t>
            </a:r>
          </a:p>
          <a:p>
            <a:endParaRPr lang="fr-FR" dirty="0"/>
          </a:p>
          <a:p>
            <a:endParaRPr lang="fr-FR" dirty="0"/>
          </a:p>
        </p:txBody>
      </p:sp>
      <p:sp>
        <p:nvSpPr>
          <p:cNvPr id="5" name="Espace réservé du pied de page 4">
            <a:extLst>
              <a:ext uri="{FF2B5EF4-FFF2-40B4-BE49-F238E27FC236}">
                <a16:creationId xmlns:a16="http://schemas.microsoft.com/office/drawing/2014/main" id="{1C0C01EB-E723-5843-BEFB-4EAD9DC8F177}"/>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788219725"/>
      </p:ext>
    </p:extLst>
  </p:cSld>
  <p:clrMapOvr>
    <a:masterClrMapping/>
  </p:clrMapOvr>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14533</TotalTime>
  <Words>1346</Words>
  <Application>Microsoft Macintosh PowerPoint</Application>
  <PresentationFormat>Affichage à l'écran (4:3)</PresentationFormat>
  <Paragraphs>169</Paragraphs>
  <Slides>13</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Verdana</vt:lpstr>
      <vt:lpstr>1_Conception personnalisée</vt:lpstr>
      <vt:lpstr>Présentation PowerPoint</vt:lpstr>
      <vt:lpstr>Service informatique : permanence et assistance</vt:lpstr>
      <vt:lpstr>Wiki IM2AG</vt:lpstr>
      <vt:lpstr>Salles PC</vt:lpstr>
      <vt:lpstr>Compte UGA et portail étudiant</vt:lpstr>
      <vt:lpstr>Comptes – Durant le premier mois de cours</vt:lpstr>
      <vt:lpstr>Webmail UGA</vt:lpstr>
      <vt:lpstr>Espace personnel à l’IM2AG</vt:lpstr>
      <vt:lpstr>Impression</vt:lpstr>
      <vt:lpstr>Accès WiFi : wifi-campus </vt:lpstr>
      <vt:lpstr>Accès WiFi : eduroam </vt:lpstr>
      <vt:lpstr>ADE étudiants : votre emploi du temps en temps réel </vt:lpstr>
      <vt:lpstr>Liens utiles</vt:lpstr>
    </vt:vector>
  </TitlesOfParts>
  <Company>Université Stendhal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SAMBA-ROBIN Nadia</dc:creator>
  <cp:lastModifiedBy>Gérard Forestier</cp:lastModifiedBy>
  <cp:revision>112</cp:revision>
  <cp:lastPrinted>2020-09-08T19:30:57Z</cp:lastPrinted>
  <dcterms:created xsi:type="dcterms:W3CDTF">2016-04-19T07:56:29Z</dcterms:created>
  <dcterms:modified xsi:type="dcterms:W3CDTF">2022-09-03T21:00:35Z</dcterms:modified>
</cp:coreProperties>
</file>