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276" r:id="rId3"/>
    <p:sldId id="281" r:id="rId4"/>
    <p:sldId id="277" r:id="rId5"/>
    <p:sldId id="287" r:id="rId6"/>
    <p:sldId id="267" r:id="rId7"/>
    <p:sldId id="282" r:id="rId8"/>
    <p:sldId id="286" r:id="rId9"/>
    <p:sldId id="283" r:id="rId10"/>
    <p:sldId id="266" r:id="rId11"/>
    <p:sldId id="278" r:id="rId12"/>
    <p:sldId id="279" r:id="rId13"/>
    <p:sldId id="285" r:id="rId14"/>
    <p:sldId id="280" r:id="rId15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>
      <p:cViewPr varScale="1">
        <p:scale>
          <a:sx n="113" d="100"/>
          <a:sy n="113" d="100"/>
        </p:scale>
        <p:origin x="142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638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F31A8-45A8-4EB7-A4EF-CC54239206A0}" type="datetimeFigureOut">
              <a:rPr lang="fr-FR" smtClean="0"/>
              <a:t>28/08/2024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4C15-734D-426D-B8FC-07F0A558DC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5330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F14B9-DF48-4988-8D47-12220089B8E9}" type="datetimeFigureOut">
              <a:rPr lang="fr-FR" smtClean="0"/>
              <a:t>28/08/2024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125CE-D27A-4C6F-80D8-FF68996E2E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390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662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72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89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09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242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83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96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672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325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125CE-D27A-4C6F-80D8-FF68996E2E0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83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95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 userDrawn="1"/>
        </p:nvGrpSpPr>
        <p:grpSpPr>
          <a:xfrm>
            <a:off x="380504" y="0"/>
            <a:ext cx="8763493" cy="6877055"/>
            <a:chOff x="380504" y="0"/>
            <a:chExt cx="8763493" cy="6877055"/>
          </a:xfrm>
        </p:grpSpPr>
        <p:pic>
          <p:nvPicPr>
            <p:cNvPr id="12" name="Image 11" descr="LOGO_UGA_VO_RVB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863" y="0"/>
              <a:ext cx="1294537" cy="839870"/>
            </a:xfrm>
            <a:prstGeom prst="rect">
              <a:avLst/>
            </a:prstGeom>
          </p:spPr>
        </p:pic>
        <p:pic>
          <p:nvPicPr>
            <p:cNvPr id="13" name="Image 12"/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450827" y="3183885"/>
              <a:ext cx="366415" cy="7019925"/>
            </a:xfrm>
            <a:prstGeom prst="rect">
              <a:avLst/>
            </a:prstGeom>
            <a:solidFill>
              <a:srgbClr val="C0504D"/>
            </a:solidFill>
          </p:spPr>
        </p:pic>
        <p:sp>
          <p:nvSpPr>
            <p:cNvPr id="14" name="Rectangle 13"/>
            <p:cNvSpPr/>
            <p:nvPr/>
          </p:nvSpPr>
          <p:spPr>
            <a:xfrm>
              <a:off x="380504" y="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0504" y="651064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0504" y="1586216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>
          <a:xfrm>
            <a:off x="380504" y="6475822"/>
            <a:ext cx="162894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6E649DB-2B21-45A5-BE87-71F4482E545C}" type="datetime1">
              <a:rPr lang="fr-FR" smtClean="0"/>
              <a:t>28/08/2024</a:t>
            </a:fld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>
          <a:xfrm>
            <a:off x="6156176" y="6492874"/>
            <a:ext cx="2895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26" name="Titre 1"/>
          <p:cNvSpPr>
            <a:spLocks noGrp="1"/>
          </p:cNvSpPr>
          <p:nvPr>
            <p:ph type="ctrTitle"/>
          </p:nvPr>
        </p:nvSpPr>
        <p:spPr>
          <a:xfrm>
            <a:off x="380504" y="446807"/>
            <a:ext cx="7772400" cy="113940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E3061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27" name="Sous-titre 2"/>
          <p:cNvSpPr>
            <a:spLocks noGrp="1"/>
          </p:cNvSpPr>
          <p:nvPr>
            <p:ph type="subTitle" idx="1"/>
          </p:nvPr>
        </p:nvSpPr>
        <p:spPr>
          <a:xfrm>
            <a:off x="358361" y="198884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9880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 userDrawn="1"/>
        </p:nvGrpSpPr>
        <p:grpSpPr>
          <a:xfrm>
            <a:off x="380504" y="0"/>
            <a:ext cx="8763493" cy="6877055"/>
            <a:chOff x="380504" y="0"/>
            <a:chExt cx="8763493" cy="6877055"/>
          </a:xfrm>
        </p:grpSpPr>
        <p:pic>
          <p:nvPicPr>
            <p:cNvPr id="12" name="Image 11" descr="LOGO_UGA_VO_RVB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863" y="0"/>
              <a:ext cx="1294537" cy="839870"/>
            </a:xfrm>
            <a:prstGeom prst="rect">
              <a:avLst/>
            </a:prstGeom>
          </p:spPr>
        </p:pic>
        <p:pic>
          <p:nvPicPr>
            <p:cNvPr id="13" name="Image 12"/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450827" y="3183885"/>
              <a:ext cx="366415" cy="7019925"/>
            </a:xfrm>
            <a:prstGeom prst="rect">
              <a:avLst/>
            </a:prstGeom>
            <a:solidFill>
              <a:srgbClr val="C0504D"/>
            </a:solidFill>
          </p:spPr>
        </p:pic>
        <p:sp>
          <p:nvSpPr>
            <p:cNvPr id="14" name="Rectangle 13"/>
            <p:cNvSpPr/>
            <p:nvPr/>
          </p:nvSpPr>
          <p:spPr>
            <a:xfrm>
              <a:off x="380504" y="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0504" y="651064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0504" y="1586216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>
          <a:xfrm>
            <a:off x="380504" y="6475822"/>
            <a:ext cx="162894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067101-9715-437D-968A-0F8D10F46F6A}" type="datetime1">
              <a:rPr lang="fr-FR" smtClean="0"/>
              <a:t>28/08/2024</a:t>
            </a:fld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>
          <a:xfrm>
            <a:off x="6156176" y="6492874"/>
            <a:ext cx="2895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26" name="Titre 1"/>
          <p:cNvSpPr>
            <a:spLocks noGrp="1"/>
          </p:cNvSpPr>
          <p:nvPr>
            <p:ph type="ctrTitle"/>
          </p:nvPr>
        </p:nvSpPr>
        <p:spPr>
          <a:xfrm>
            <a:off x="380504" y="446807"/>
            <a:ext cx="8153896" cy="113940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E3061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80504" y="1988840"/>
            <a:ext cx="8153896" cy="2160588"/>
          </a:xfrm>
        </p:spPr>
        <p:txBody>
          <a:bodyPr/>
          <a:lstStyle>
            <a:lvl1pPr marL="342900" indent="-342900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403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94D5-A53B-4DA3-933A-D5075BA4AB72}" type="datetime1">
              <a:rPr lang="fr-FR" smtClean="0"/>
              <a:t>28/08/2024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Computer ressources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8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195DE-F52B-408F-884C-6BD86209046E}" type="datetime1">
              <a:rPr lang="fr-FR" smtClean="0"/>
              <a:t>28/08/2024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Computer ressources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940FC-8DC0-4158-BA1C-5E09F49F2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86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3" r:id="rId3"/>
    <p:sldLayoutId id="2147483662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pression.univ-grenoble-alpes.f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pn.grenet.f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-grenoble-alpes.fr/formation/admissions-et-inscriptions/candidater-et-s-inscrire/etape-4-emploi-du-temps/" TargetMode="External"/><Relationship Id="rId2" Type="http://schemas.openxmlformats.org/officeDocument/2006/relationships/hyperlink" Target="https://leo.univ-grenoble-alpes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ranet.univ-grenoble-alpes.fr/applications/emplois-du-temps-enseignants/synchroniser-ade-avec-son-agenda-87864.kjsp?RH=1625576331926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im2ag-moodle.e.ujf-grenoble.fr/" TargetMode="External"/><Relationship Id="rId3" Type="http://schemas.openxmlformats.org/officeDocument/2006/relationships/hyperlink" Target="https://im2ag.univ-grenoble-alpes.fr/" TargetMode="External"/><Relationship Id="rId7" Type="http://schemas.openxmlformats.org/officeDocument/2006/relationships/hyperlink" Target="https://im2ag-portail.univ-grenoble-alpes.f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o.univ-grenoble-alpes.fr/" TargetMode="External"/><Relationship Id="rId5" Type="http://schemas.openxmlformats.org/officeDocument/2006/relationships/hyperlink" Target="http://ensimag.grenoble-inp.fr/" TargetMode="External"/><Relationship Id="rId4" Type="http://schemas.openxmlformats.org/officeDocument/2006/relationships/hyperlink" Target="http://univ-grenoble-alpes.fr/" TargetMode="External"/><Relationship Id="rId9" Type="http://schemas.openxmlformats.org/officeDocument/2006/relationships/hyperlink" Target="https://casein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m2ag-service-informatique@univ-grenoble-alpes.f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2ag-incidents.univ-grenoble-alpes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2ag-wiki.univ-grenoble-alpes.f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bureau.univ-grenoble-alpes.f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o.univ-grenoble-alpes.f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eo.univ-grenoble-alpes.f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7" r="3213" b="9104"/>
          <a:stretch/>
        </p:blipFill>
        <p:spPr>
          <a:xfrm>
            <a:off x="0" y="-1"/>
            <a:ext cx="9144000" cy="4762501"/>
          </a:xfrm>
          <a:prstGeom prst="rect">
            <a:avLst/>
          </a:prstGeom>
        </p:spPr>
      </p:pic>
      <p:pic>
        <p:nvPicPr>
          <p:cNvPr id="8" name="Image 7" descr="filtr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4"/>
            <a:ext cx="4759627" cy="4778589"/>
          </a:xfrm>
          <a:prstGeom prst="rect">
            <a:avLst/>
          </a:prstGeom>
        </p:spPr>
      </p:pic>
      <p:pic>
        <p:nvPicPr>
          <p:cNvPr id="4" name="Image 3" descr="LOGO_UGA_VO_RV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40" y="0"/>
            <a:ext cx="1970798" cy="1278615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389965" y="5005660"/>
            <a:ext cx="7601510" cy="1087636"/>
            <a:chOff x="389965" y="4775305"/>
            <a:chExt cx="7601510" cy="1087636"/>
          </a:xfrm>
        </p:grpSpPr>
        <p:sp>
          <p:nvSpPr>
            <p:cNvPr id="9" name="Titre 1"/>
            <p:cNvSpPr txBox="1">
              <a:spLocks/>
            </p:cNvSpPr>
            <p:nvPr/>
          </p:nvSpPr>
          <p:spPr>
            <a:xfrm>
              <a:off x="389965" y="4775305"/>
              <a:ext cx="7601510" cy="10495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90000"/>
                </a:lnSpc>
              </a:pPr>
              <a:r>
                <a:rPr lang="de-DE" sz="3000" b="1" dirty="0">
                  <a:solidFill>
                    <a:srgbClr val="E30613"/>
                  </a:solidFill>
                  <a:latin typeface="Arial" pitchFamily="34" charset="0"/>
                  <a:cs typeface="Arial" pitchFamily="34" charset="0"/>
                </a:rPr>
                <a:t>COMPUTER RESSOURCES</a:t>
              </a:r>
              <a:br>
                <a:rPr lang="de-DE" sz="3000" b="1" dirty="0">
                  <a:solidFill>
                    <a:srgbClr val="E30613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3000" b="1" dirty="0">
                  <a:solidFill>
                    <a:srgbClr val="E30613"/>
                  </a:solidFill>
                  <a:latin typeface="Arial" pitchFamily="34" charset="0"/>
                  <a:cs typeface="Arial" pitchFamily="34" charset="0"/>
                </a:rPr>
                <a:t>UFR IM²AG - 2024-2025</a:t>
              </a:r>
              <a:endParaRPr lang="fr-F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131" y="5786741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99423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Home directory at IM2AG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8360" y="1988840"/>
            <a:ext cx="8534119" cy="4392488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r>
              <a:rPr lang="fr-FR" sz="2000" b="1" dirty="0" err="1">
                <a:latin typeface="+mn-lt"/>
              </a:rPr>
              <a:t>Each</a:t>
            </a:r>
            <a:r>
              <a:rPr lang="fr-FR" sz="2000" b="1" dirty="0">
                <a:latin typeface="+mn-lt"/>
              </a:rPr>
              <a:t> UGA </a:t>
            </a:r>
            <a:r>
              <a:rPr lang="fr-FR" sz="2000" b="1" dirty="0" err="1">
                <a:latin typeface="+mn-lt"/>
              </a:rPr>
              <a:t>account</a:t>
            </a:r>
            <a:r>
              <a:rPr lang="fr-FR" sz="2000" b="1" dirty="0">
                <a:latin typeface="+mn-lt"/>
              </a:rPr>
              <a:t> have 10 Gb of </a:t>
            </a:r>
            <a:r>
              <a:rPr lang="fr-FR" sz="2000" b="1" dirty="0" err="1">
                <a:latin typeface="+mn-lt"/>
              </a:rPr>
              <a:t>storage</a:t>
            </a:r>
            <a:r>
              <a:rPr lang="fr-FR" sz="2000" b="1" dirty="0">
                <a:latin typeface="+mn-lt"/>
              </a:rPr>
              <a:t>.</a:t>
            </a:r>
          </a:p>
          <a:p>
            <a:endParaRPr lang="fr-FR" sz="2000" dirty="0">
              <a:latin typeface="+mn-lt"/>
            </a:endParaRPr>
          </a:p>
          <a:p>
            <a:r>
              <a:rPr lang="fr-FR" sz="2000" b="1" dirty="0">
                <a:latin typeface="+mn-lt"/>
              </a:rPr>
              <a:t>Accessible </a:t>
            </a:r>
            <a:r>
              <a:rPr lang="fr-FR" sz="2000" b="1" dirty="0" err="1">
                <a:latin typeface="+mn-lt"/>
              </a:rPr>
              <a:t>from</a:t>
            </a:r>
            <a:r>
              <a:rPr lang="fr-FR" sz="2000" b="1" dirty="0">
                <a:latin typeface="+mn-lt"/>
              </a:rPr>
              <a:t> </a:t>
            </a:r>
            <a:r>
              <a:rPr lang="fr-FR" sz="2000" b="1" dirty="0" err="1">
                <a:latin typeface="+mn-lt"/>
              </a:rPr>
              <a:t>everywhere</a:t>
            </a:r>
            <a:r>
              <a:rPr lang="fr-FR" sz="2000" b="1" dirty="0">
                <a:latin typeface="+mn-lt"/>
              </a:rPr>
              <a:t> at IM2AG: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Windows: on « 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this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computer » menu as network drives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Ubuntu and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pedagogic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servers: directory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named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/u/ or /home/</a:t>
            </a:r>
          </a:p>
          <a:p>
            <a:endParaRPr lang="fr-FR" sz="2000" dirty="0">
              <a:latin typeface="+mn-lt"/>
            </a:endParaRPr>
          </a:p>
          <a:p>
            <a:r>
              <a:rPr lang="fr-FR" sz="2000" b="1" dirty="0" err="1">
                <a:latin typeface="+mn-lt"/>
              </a:rPr>
              <a:t>Autosaves</a:t>
            </a:r>
            <a:r>
              <a:rPr lang="fr-FR" sz="2000" b="1" dirty="0">
                <a:latin typeface="+mn-lt"/>
              </a:rPr>
              <a:t> accessible </a:t>
            </a:r>
            <a:r>
              <a:rPr lang="fr-FR" sz="2000" b="1" dirty="0" err="1">
                <a:latin typeface="+mn-lt"/>
              </a:rPr>
              <a:t>under</a:t>
            </a:r>
            <a:r>
              <a:rPr lang="fr-FR" sz="2000" b="1" dirty="0">
                <a:latin typeface="+mn-lt"/>
              </a:rPr>
              <a:t> /u/.</a:t>
            </a:r>
            <a:r>
              <a:rPr lang="fr-FR" sz="2000" b="1" dirty="0" err="1">
                <a:latin typeface="+mn-lt"/>
              </a:rPr>
              <a:t>snapshots</a:t>
            </a:r>
            <a:r>
              <a:rPr lang="fr-FR" sz="2000" b="1" dirty="0">
                <a:latin typeface="+mn-lt"/>
              </a:rPr>
              <a:t>/ directory: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1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weekly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save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6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daily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saves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  <a:p>
            <a:endParaRPr lang="fr-FR" sz="20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2918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Printing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8360" y="1988840"/>
            <a:ext cx="8534119" cy="439248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b="1" dirty="0">
                <a:latin typeface="+mn-lt"/>
              </a:rPr>
              <a:t>One printer is available at the 2</a:t>
            </a:r>
            <a:r>
              <a:rPr lang="en-US" sz="2000" b="1" baseline="30000" dirty="0">
                <a:latin typeface="+mn-lt"/>
              </a:rPr>
              <a:t>nd</a:t>
            </a:r>
            <a:r>
              <a:rPr lang="en-US" sz="2000" b="1" dirty="0">
                <a:latin typeface="+mn-lt"/>
              </a:rPr>
              <a:t> floor: you can print from the computers with the printer named “IMPRESSION_UGA”.</a:t>
            </a:r>
          </a:p>
          <a:p>
            <a:pPr algn="just"/>
            <a:endParaRPr lang="en-US" sz="2000" b="1" dirty="0">
              <a:latin typeface="+mn-lt"/>
            </a:endParaRPr>
          </a:p>
          <a:p>
            <a:pPr algn="just"/>
            <a:r>
              <a:rPr lang="fr-FR" sz="2000" dirty="0" err="1"/>
              <a:t>When</a:t>
            </a:r>
            <a:r>
              <a:rPr lang="fr-FR" sz="2000" dirty="0"/>
              <a:t> </a:t>
            </a:r>
            <a:r>
              <a:rPr lang="fr-FR" sz="2000" dirty="0" err="1"/>
              <a:t>your</a:t>
            </a:r>
            <a:r>
              <a:rPr lang="fr-FR" sz="2000" dirty="0"/>
              <a:t> </a:t>
            </a:r>
            <a:r>
              <a:rPr lang="fr-FR" sz="2000" dirty="0" err="1"/>
              <a:t>print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sent to the printer, </a:t>
            </a:r>
            <a:r>
              <a:rPr lang="fr-FR" sz="2000" dirty="0" err="1"/>
              <a:t>it</a:t>
            </a:r>
            <a:r>
              <a:rPr lang="fr-FR" sz="2000" dirty="0"/>
              <a:t> </a:t>
            </a:r>
            <a:r>
              <a:rPr lang="fr-FR" sz="2000" dirty="0" err="1"/>
              <a:t>will</a:t>
            </a:r>
            <a:r>
              <a:rPr lang="fr-FR" sz="2000" dirty="0"/>
              <a:t> not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printed</a:t>
            </a:r>
            <a:r>
              <a:rPr lang="fr-FR" sz="2000" dirty="0"/>
              <a:t> </a:t>
            </a:r>
            <a:r>
              <a:rPr lang="fr-FR" sz="2000" dirty="0" err="1"/>
              <a:t>until</a:t>
            </a:r>
            <a:r>
              <a:rPr lang="fr-FR" sz="2000" dirty="0"/>
              <a:t> </a:t>
            </a:r>
            <a:r>
              <a:rPr lang="fr-FR" sz="2000" dirty="0" err="1"/>
              <a:t>you</a:t>
            </a:r>
            <a:r>
              <a:rPr lang="fr-FR" sz="2000" dirty="0"/>
              <a:t> come to the printer and login on the printer </a:t>
            </a:r>
            <a:r>
              <a:rPr lang="fr-FR" sz="2000" dirty="0" err="1"/>
              <a:t>screen</a:t>
            </a:r>
            <a:r>
              <a:rPr lang="fr-FR" sz="2000" dirty="0"/>
              <a:t> or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you</a:t>
            </a:r>
            <a:r>
              <a:rPr lang="fr-FR" sz="2000" dirty="0"/>
              <a:t> </a:t>
            </a:r>
            <a:r>
              <a:rPr lang="fr-FR" sz="2000" dirty="0" err="1"/>
              <a:t>student</a:t>
            </a:r>
            <a:r>
              <a:rPr lang="fr-FR" sz="2000" dirty="0"/>
              <a:t> </a:t>
            </a:r>
            <a:r>
              <a:rPr lang="fr-FR" sz="2000" dirty="0" err="1"/>
              <a:t>card</a:t>
            </a:r>
            <a:r>
              <a:rPr lang="fr-FR" sz="2000" dirty="0"/>
              <a:t>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Each </a:t>
            </a:r>
            <a:r>
              <a:rPr lang="fr-FR" sz="2000" dirty="0" err="1"/>
              <a:t>student</a:t>
            </a:r>
            <a:r>
              <a:rPr lang="fr-FR" sz="2000" dirty="0"/>
              <a:t> have a printing quota, </a:t>
            </a:r>
            <a:r>
              <a:rPr lang="fr-FR" sz="2000" dirty="0" err="1"/>
              <a:t>credited</a:t>
            </a:r>
            <a:r>
              <a:rPr lang="fr-FR" sz="2000" dirty="0"/>
              <a:t> one time at the </a:t>
            </a:r>
            <a:r>
              <a:rPr lang="fr-FR" sz="2000" dirty="0" err="1"/>
              <a:t>beginning</a:t>
            </a:r>
            <a:r>
              <a:rPr lang="fr-FR" sz="2000" dirty="0"/>
              <a:t> of the </a:t>
            </a:r>
            <a:r>
              <a:rPr lang="fr-FR" sz="2000" dirty="0" err="1"/>
              <a:t>year</a:t>
            </a:r>
            <a:r>
              <a:rPr lang="fr-FR" sz="2000" dirty="0"/>
              <a:t> (on </a:t>
            </a:r>
            <a:r>
              <a:rPr lang="fr-FR" sz="2000" dirty="0" err="1"/>
              <a:t>October</a:t>
            </a:r>
            <a:r>
              <a:rPr lang="fr-FR" sz="2000" dirty="0"/>
              <a:t> 1st), </a:t>
            </a:r>
            <a:r>
              <a:rPr lang="fr-FR" sz="2000" dirty="0" err="1"/>
              <a:t>that</a:t>
            </a:r>
            <a:r>
              <a:rPr lang="fr-FR" sz="2000" dirty="0"/>
              <a:t> can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recharged</a:t>
            </a:r>
            <a:r>
              <a:rPr lang="fr-FR" sz="2000" dirty="0"/>
              <a:t> by </a:t>
            </a:r>
            <a:r>
              <a:rPr lang="fr-FR" sz="2000" dirty="0" err="1"/>
              <a:t>credit</a:t>
            </a:r>
            <a:r>
              <a:rPr lang="fr-FR" sz="2000" dirty="0"/>
              <a:t>-card if </a:t>
            </a:r>
            <a:r>
              <a:rPr lang="fr-FR" sz="2000" dirty="0" err="1"/>
              <a:t>needed</a:t>
            </a:r>
            <a:r>
              <a:rPr lang="fr-FR" sz="2000" dirty="0"/>
              <a:t>, using the </a:t>
            </a:r>
            <a:r>
              <a:rPr lang="fr-FR" sz="2000" dirty="0" err="1"/>
              <a:t>following</a:t>
            </a:r>
            <a:r>
              <a:rPr lang="fr-FR" sz="2000" dirty="0"/>
              <a:t> </a:t>
            </a:r>
            <a:r>
              <a:rPr lang="fr-FR" sz="2000" dirty="0" err="1"/>
              <a:t>link</a:t>
            </a:r>
            <a:r>
              <a:rPr lang="fr-FR" sz="2000" dirty="0"/>
              <a:t>: </a:t>
            </a:r>
            <a:r>
              <a:rPr lang="fr-FR" sz="2000" dirty="0">
                <a:hlinkClick r:id="rId3"/>
              </a:rPr>
              <a:t>https://impression.univ-grenoble-alpes.fr</a:t>
            </a:r>
            <a:r>
              <a:rPr lang="fr-FR" sz="2000" dirty="0"/>
              <a:t>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b="1" dirty="0"/>
              <a:t>The printer </a:t>
            </a:r>
            <a:r>
              <a:rPr lang="fr-FR" sz="2000" b="1" dirty="0" err="1"/>
              <a:t>can</a:t>
            </a:r>
            <a:r>
              <a:rPr lang="fr-FR" sz="2000" b="1" dirty="0"/>
              <a:t> </a:t>
            </a:r>
            <a:r>
              <a:rPr lang="fr-FR" sz="2000" b="1" dirty="0" err="1"/>
              <a:t>also</a:t>
            </a:r>
            <a:r>
              <a:rPr lang="fr-FR" sz="2000" b="1" dirty="0"/>
              <a:t> </a:t>
            </a:r>
            <a:r>
              <a:rPr lang="fr-FR" sz="2000" b="1" dirty="0" err="1"/>
              <a:t>be</a:t>
            </a:r>
            <a:r>
              <a:rPr lang="fr-FR" sz="2000" b="1" dirty="0"/>
              <a:t> </a:t>
            </a:r>
            <a:r>
              <a:rPr lang="fr-FR" sz="2000" b="1" dirty="0" err="1"/>
              <a:t>used</a:t>
            </a:r>
            <a:r>
              <a:rPr lang="fr-FR" sz="2000" b="1" dirty="0"/>
              <a:t> to </a:t>
            </a:r>
            <a:r>
              <a:rPr lang="fr-FR" sz="2000" b="1" dirty="0" err="1"/>
              <a:t>make</a:t>
            </a:r>
            <a:r>
              <a:rPr lang="fr-FR" sz="2000" b="1" dirty="0"/>
              <a:t> copies: </a:t>
            </a:r>
            <a:r>
              <a:rPr lang="fr-FR" sz="2000" dirty="0" err="1"/>
              <a:t>you</a:t>
            </a:r>
            <a:r>
              <a:rPr lang="fr-FR" sz="2000" dirty="0"/>
              <a:t> </a:t>
            </a:r>
            <a:r>
              <a:rPr lang="fr-FR" sz="2000" dirty="0" err="1"/>
              <a:t>can</a:t>
            </a:r>
            <a:r>
              <a:rPr lang="fr-FR" sz="2000" dirty="0"/>
              <a:t> </a:t>
            </a:r>
            <a:r>
              <a:rPr lang="fr-FR" sz="2000" dirty="0" err="1"/>
              <a:t>print</a:t>
            </a:r>
            <a:r>
              <a:rPr lang="fr-FR" sz="2000" dirty="0"/>
              <a:t> the </a:t>
            </a:r>
            <a:r>
              <a:rPr lang="fr-FR" sz="2000" dirty="0" err="1"/>
              <a:t>copied</a:t>
            </a:r>
            <a:r>
              <a:rPr lang="fr-FR" sz="2000" dirty="0"/>
              <a:t> document (</a:t>
            </a:r>
            <a:r>
              <a:rPr lang="fr-FR" sz="2000" dirty="0" err="1"/>
              <a:t>which</a:t>
            </a:r>
            <a:r>
              <a:rPr lang="fr-FR" sz="2000" dirty="0"/>
              <a:t> uses </a:t>
            </a:r>
            <a:r>
              <a:rPr lang="fr-FR" sz="2000" dirty="0" err="1"/>
              <a:t>your</a:t>
            </a:r>
            <a:r>
              <a:rPr lang="fr-FR" sz="2000" dirty="0"/>
              <a:t> printing quota) or </a:t>
            </a:r>
            <a:r>
              <a:rPr lang="fr-FR" sz="2000" dirty="0" err="1"/>
              <a:t>send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r>
              <a:rPr lang="fr-FR" sz="2000" dirty="0"/>
              <a:t> to </a:t>
            </a:r>
            <a:r>
              <a:rPr lang="fr-FR" sz="2000" dirty="0" err="1"/>
              <a:t>your</a:t>
            </a:r>
            <a:r>
              <a:rPr lang="fr-FR" sz="2000" dirty="0"/>
              <a:t> UGA email </a:t>
            </a:r>
            <a:r>
              <a:rPr lang="fr-FR" sz="2000" dirty="0" err="1"/>
              <a:t>address</a:t>
            </a:r>
            <a:r>
              <a:rPr lang="fr-FR" sz="2000" dirty="0"/>
              <a:t> in PDF format (</a:t>
            </a:r>
            <a:r>
              <a:rPr lang="fr-FR" sz="2000" dirty="0" err="1"/>
              <a:t>which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free and </a:t>
            </a:r>
            <a:r>
              <a:rPr lang="fr-FR" sz="2000" dirty="0" err="1"/>
              <a:t>unlimited</a:t>
            </a:r>
            <a:r>
              <a:rPr lang="fr-FR" sz="2000" dirty="0"/>
              <a:t>).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88219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WiFi</a:t>
            </a:r>
            <a:r>
              <a:rPr lang="fr-FR" dirty="0"/>
              <a:t> </a:t>
            </a:r>
            <a:r>
              <a:rPr lang="fr-FR" dirty="0" err="1"/>
              <a:t>access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8360" y="1988840"/>
            <a:ext cx="8534119" cy="4392488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>
                <a:latin typeface="+mn-lt"/>
              </a:rPr>
              <a:t>SSID: </a:t>
            </a:r>
            <a:r>
              <a:rPr lang="en-US" sz="2000" dirty="0" err="1">
                <a:latin typeface="+mn-lt"/>
              </a:rPr>
              <a:t>wifi</a:t>
            </a:r>
            <a:r>
              <a:rPr lang="en-US" sz="2000" dirty="0">
                <a:latin typeface="+mn-lt"/>
              </a:rPr>
              <a:t>-campus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Access from all places on the campus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First way of connection: </a:t>
            </a:r>
            <a:r>
              <a:rPr lang="en-US" sz="2000" dirty="0">
                <a:latin typeface="+mn-lt"/>
              </a:rPr>
              <a:t>captive portal (for web access only)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Connect to the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WiFi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Try to access to any webpage with your web browser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You will be redirected to the connection portal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Authenticate with UGA account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Second way of connection: </a:t>
            </a:r>
            <a:r>
              <a:rPr lang="en-US" sz="2000" dirty="0">
                <a:latin typeface="+mn-lt"/>
              </a:rPr>
              <a:t>VPN (for web and pedagogic resources)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Connect to </a:t>
            </a:r>
            <a:r>
              <a:rPr lang="en-US" sz="2000" dirty="0">
                <a:solidFill>
                  <a:schemeClr val="tx1"/>
                </a:solidFill>
              </a:rPr>
              <a:t>any </a:t>
            </a:r>
            <a:r>
              <a:rPr lang="en-US" sz="2000" dirty="0" err="1">
                <a:solidFill>
                  <a:schemeClr val="tx1"/>
                </a:solidFill>
              </a:rPr>
              <a:t>WiFi</a:t>
            </a:r>
            <a:r>
              <a:rPr lang="en-US" sz="2000" dirty="0">
                <a:solidFill>
                  <a:schemeClr val="tx1"/>
                </a:solidFill>
              </a:rPr>
              <a:t> or LAN network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Follow instructions on </a:t>
            </a:r>
            <a:r>
              <a:rPr lang="en-US" sz="2000" dirty="0">
                <a:solidFill>
                  <a:schemeClr val="tx1"/>
                </a:solidFill>
                <a:latin typeface="+mn-lt"/>
                <a:hlinkClick r:id="rId3"/>
              </a:rPr>
              <a:t>http://vpn.grenet.fr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to install VPN client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Authenticate with the AGALAN account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Please note that VPN access can also be used from home</a:t>
            </a:r>
          </a:p>
          <a:p>
            <a:endParaRPr lang="fr-FR" sz="20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1100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Time </a:t>
            </a:r>
            <a:r>
              <a:rPr lang="fr-FR" dirty="0" err="1"/>
              <a:t>schedule</a:t>
            </a:r>
            <a:r>
              <a:rPr lang="fr-FR" dirty="0"/>
              <a:t> (ADE)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8784976" cy="4320480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/>
              <a:t>To </a:t>
            </a:r>
            <a:r>
              <a:rPr lang="fr-FR" b="1" dirty="0" err="1"/>
              <a:t>access</a:t>
            </a:r>
            <a:r>
              <a:rPr lang="fr-FR" b="1" dirty="0"/>
              <a:t> </a:t>
            </a:r>
            <a:r>
              <a:rPr lang="fr-FR" b="1" dirty="0" err="1"/>
              <a:t>your</a:t>
            </a:r>
            <a:r>
              <a:rPr lang="fr-FR" b="1" dirty="0"/>
              <a:t> time </a:t>
            </a:r>
            <a:r>
              <a:rPr lang="fr-FR" b="1" dirty="0" err="1"/>
              <a:t>schedule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already</a:t>
            </a:r>
            <a:r>
              <a:rPr lang="fr-FR" b="1" dirty="0"/>
              <a:t> have an official UGA </a:t>
            </a:r>
            <a:r>
              <a:rPr lang="fr-FR" b="1" dirty="0" err="1"/>
              <a:t>account</a:t>
            </a:r>
            <a:r>
              <a:rPr lang="fr-FR" b="1" dirty="0"/>
              <a:t> :</a:t>
            </a:r>
          </a:p>
          <a:p>
            <a:endParaRPr lang="fr-FR" b="1" dirty="0"/>
          </a:p>
          <a:p>
            <a:r>
              <a:rPr lang="fr-FR" dirty="0">
                <a:hlinkClick r:id="rId2"/>
              </a:rPr>
              <a:t>https://leo.univ-grenoble-alpes.fr</a:t>
            </a:r>
            <a:endParaRPr lang="fr-FR" dirty="0"/>
          </a:p>
          <a:p>
            <a:endParaRPr lang="fr-FR" dirty="0"/>
          </a:p>
          <a:p>
            <a:r>
              <a:rPr lang="fr-FR" b="1" dirty="0" err="1"/>
              <a:t>During</a:t>
            </a:r>
            <a:r>
              <a:rPr lang="fr-FR" b="1" dirty="0"/>
              <a:t> the first </a:t>
            </a:r>
            <a:r>
              <a:rPr lang="fr-FR" b="1" dirty="0" err="1"/>
              <a:t>month</a:t>
            </a:r>
            <a:r>
              <a:rPr lang="fr-FR" b="1" dirty="0"/>
              <a:t>, if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only</a:t>
            </a:r>
            <a:r>
              <a:rPr lang="fr-FR" b="1" dirty="0"/>
              <a:t> have a </a:t>
            </a:r>
            <a:r>
              <a:rPr lang="fr-FR" b="1" dirty="0" err="1"/>
              <a:t>temporary</a:t>
            </a:r>
            <a:r>
              <a:rPr lang="fr-FR" b="1" dirty="0"/>
              <a:t> </a:t>
            </a:r>
            <a:r>
              <a:rPr lang="fr-FR" b="1" dirty="0" err="1"/>
              <a:t>account</a:t>
            </a:r>
            <a:r>
              <a:rPr lang="fr-FR" b="1" dirty="0"/>
              <a:t>,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can</a:t>
            </a:r>
            <a:r>
              <a:rPr lang="fr-FR" b="1" dirty="0"/>
              <a:t> </a:t>
            </a:r>
            <a:r>
              <a:rPr lang="fr-FR" b="1" dirty="0" err="1"/>
              <a:t>access</a:t>
            </a:r>
            <a:r>
              <a:rPr lang="fr-FR" b="1" dirty="0"/>
              <a:t> </a:t>
            </a:r>
            <a:r>
              <a:rPr lang="fr-FR" b="1" dirty="0" err="1"/>
              <a:t>your</a:t>
            </a:r>
            <a:r>
              <a:rPr lang="fr-FR" b="1" dirty="0"/>
              <a:t> time </a:t>
            </a:r>
            <a:r>
              <a:rPr lang="fr-FR" b="1" dirty="0" err="1"/>
              <a:t>schedule</a:t>
            </a:r>
            <a:r>
              <a:rPr lang="fr-FR" b="1" dirty="0"/>
              <a:t> via </a:t>
            </a:r>
            <a:r>
              <a:rPr lang="fr-FR" b="1" dirty="0" err="1"/>
              <a:t>this</a:t>
            </a:r>
            <a:r>
              <a:rPr lang="fr-FR" b="1" dirty="0"/>
              <a:t> </a:t>
            </a:r>
            <a:r>
              <a:rPr lang="fr-FR" b="1" dirty="0" err="1"/>
              <a:t>link</a:t>
            </a:r>
            <a:r>
              <a:rPr lang="fr-FR" b="1" dirty="0"/>
              <a:t> :</a:t>
            </a:r>
          </a:p>
          <a:p>
            <a:endParaRPr lang="fr-FR" b="1" dirty="0"/>
          </a:p>
          <a:p>
            <a:r>
              <a:rPr lang="fr-FR" sz="2200" dirty="0">
                <a:hlinkClick r:id="rId3"/>
              </a:rPr>
              <a:t>https://www.univ-grenoble-alpes.fr/formation/admissions-et-inscriptions/candidater-et-s-inscrire/etape-4-emploi-du-temps/</a:t>
            </a:r>
            <a:endParaRPr lang="fr-FR" sz="2200" dirty="0"/>
          </a:p>
          <a:p>
            <a:endParaRPr lang="fr-FR" dirty="0"/>
          </a:p>
          <a:p>
            <a:r>
              <a:rPr lang="fr-FR" b="1" dirty="0" err="1"/>
              <a:t>Following</a:t>
            </a:r>
            <a:r>
              <a:rPr lang="fr-FR" b="1" dirty="0"/>
              <a:t> </a:t>
            </a:r>
            <a:r>
              <a:rPr lang="fr-FR" b="1" dirty="0" err="1"/>
              <a:t>this</a:t>
            </a:r>
            <a:r>
              <a:rPr lang="fr-FR" b="1" dirty="0"/>
              <a:t> </a:t>
            </a:r>
            <a:r>
              <a:rPr lang="fr-FR" b="1" dirty="0" err="1"/>
              <a:t>link</a:t>
            </a:r>
            <a:r>
              <a:rPr lang="fr-FR" b="1" dirty="0"/>
              <a:t>,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can</a:t>
            </a:r>
            <a:r>
              <a:rPr lang="fr-FR" b="1" dirty="0"/>
              <a:t> </a:t>
            </a:r>
            <a:r>
              <a:rPr lang="fr-FR" b="1" dirty="0" err="1"/>
              <a:t>find</a:t>
            </a:r>
            <a:r>
              <a:rPr lang="fr-FR" b="1" dirty="0"/>
              <a:t> a tutorial to </a:t>
            </a:r>
            <a:r>
              <a:rPr lang="fr-FR" b="1" u="sng" dirty="0" err="1"/>
              <a:t>synchonize</a:t>
            </a:r>
            <a:r>
              <a:rPr lang="fr-FR" b="1" dirty="0"/>
              <a:t> </a:t>
            </a:r>
            <a:r>
              <a:rPr lang="fr-FR" b="1" dirty="0" err="1"/>
              <a:t>your</a:t>
            </a:r>
            <a:r>
              <a:rPr lang="fr-FR" b="1" dirty="0"/>
              <a:t> ADE time </a:t>
            </a:r>
            <a:r>
              <a:rPr lang="fr-FR" b="1" dirty="0" err="1"/>
              <a:t>schedule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your</a:t>
            </a:r>
            <a:r>
              <a:rPr lang="fr-FR" b="1" dirty="0"/>
              <a:t> </a:t>
            </a:r>
            <a:r>
              <a:rPr lang="fr-FR" b="1" dirty="0" err="1"/>
              <a:t>usual</a:t>
            </a:r>
            <a:r>
              <a:rPr lang="fr-FR" b="1" dirty="0"/>
              <a:t> </a:t>
            </a:r>
            <a:r>
              <a:rPr lang="fr-FR" b="1" dirty="0" err="1"/>
              <a:t>schedule</a:t>
            </a:r>
            <a:r>
              <a:rPr lang="fr-FR" b="1" dirty="0"/>
              <a:t> software (Google </a:t>
            </a:r>
            <a:r>
              <a:rPr lang="fr-FR" b="1" dirty="0" err="1"/>
              <a:t>Calendar</a:t>
            </a:r>
            <a:r>
              <a:rPr lang="fr-FR" b="1" dirty="0"/>
              <a:t>, </a:t>
            </a:r>
            <a:r>
              <a:rPr lang="fr-FR" b="1" dirty="0" err="1"/>
              <a:t>iCal</a:t>
            </a:r>
            <a:r>
              <a:rPr lang="fr-FR" b="1" dirty="0"/>
              <a:t>, etc.) :</a:t>
            </a:r>
          </a:p>
          <a:p>
            <a:endParaRPr lang="fr-FR" dirty="0"/>
          </a:p>
          <a:p>
            <a:r>
              <a:rPr lang="fr-FR" sz="2600" dirty="0">
                <a:hlinkClick r:id="rId4"/>
              </a:rPr>
              <a:t>https://intranet.univ-grenoble-alpes.fr/applications/emplois-du-temps-enseignants/synchroniser-ade-avec-son-agenda-87864.kjsp?RH=1625576331926</a:t>
            </a:r>
            <a:endParaRPr lang="fr-FR" sz="26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60474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Useful</a:t>
            </a:r>
            <a:r>
              <a:rPr lang="fr-FR" dirty="0"/>
              <a:t> links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8360" y="1844824"/>
            <a:ext cx="8534119" cy="4392488"/>
          </a:xfrm>
        </p:spPr>
        <p:txBody>
          <a:bodyPr>
            <a:normAutofit fontScale="77500" lnSpcReduction="20000"/>
          </a:bodyPr>
          <a:lstStyle/>
          <a:p>
            <a:endParaRPr lang="de-DE" sz="2000" b="1" dirty="0">
              <a:latin typeface="+mn-lt"/>
            </a:endParaRPr>
          </a:p>
          <a:p>
            <a:r>
              <a:rPr lang="de-DE" sz="2000" b="1" dirty="0">
                <a:latin typeface="+mn-lt"/>
              </a:rPr>
              <a:t>UFR IM2AG </a:t>
            </a:r>
            <a:r>
              <a:rPr lang="de-DE" sz="2000" b="1" dirty="0" err="1">
                <a:latin typeface="+mn-lt"/>
              </a:rPr>
              <a:t>website</a:t>
            </a:r>
            <a:r>
              <a:rPr lang="de-DE" sz="2000" b="1" dirty="0">
                <a:latin typeface="+mn-lt"/>
              </a:rPr>
              <a:t>:  </a:t>
            </a:r>
            <a:r>
              <a:rPr lang="de-DE" sz="2000" b="1" dirty="0">
                <a:latin typeface="+mn-lt"/>
                <a:hlinkClick r:id="rId3"/>
              </a:rPr>
              <a:t>https://im2ag.univ-grenoble-alpes.fr/</a:t>
            </a:r>
            <a:endParaRPr lang="de-DE" sz="2000" b="1" dirty="0">
              <a:latin typeface="+mn-lt"/>
            </a:endParaRPr>
          </a:p>
          <a:p>
            <a:r>
              <a:rPr lang="de-DE" sz="2000" b="1" dirty="0">
                <a:latin typeface="+mn-lt"/>
              </a:rPr>
              <a:t>UGA </a:t>
            </a:r>
            <a:r>
              <a:rPr lang="de-DE" sz="2000" b="1" dirty="0" err="1">
                <a:latin typeface="+mn-lt"/>
              </a:rPr>
              <a:t>website</a:t>
            </a:r>
            <a:r>
              <a:rPr lang="de-DE" sz="2000" b="1" dirty="0">
                <a:latin typeface="+mn-lt"/>
              </a:rPr>
              <a:t>: </a:t>
            </a:r>
            <a:r>
              <a:rPr lang="de-DE" sz="2000" b="1" dirty="0">
                <a:latin typeface="+mn-lt"/>
                <a:hlinkClick r:id="rId4"/>
              </a:rPr>
              <a:t>https://univ-grenoble-alpes.fr/</a:t>
            </a:r>
            <a:endParaRPr lang="de-DE" sz="2000" b="1" dirty="0">
              <a:latin typeface="+mn-lt"/>
            </a:endParaRPr>
          </a:p>
          <a:p>
            <a:endParaRPr lang="de-DE" sz="2000" b="1" dirty="0">
              <a:latin typeface="+mn-lt"/>
            </a:endParaRPr>
          </a:p>
          <a:p>
            <a:r>
              <a:rPr lang="de-DE" sz="2000" b="1" dirty="0">
                <a:latin typeface="+mn-lt"/>
              </a:rPr>
              <a:t>ENSIMAG </a:t>
            </a:r>
            <a:r>
              <a:rPr lang="de-DE" sz="2000" b="1" dirty="0" err="1">
                <a:latin typeface="+mn-lt"/>
              </a:rPr>
              <a:t>website</a:t>
            </a:r>
            <a:r>
              <a:rPr lang="de-DE" sz="2000" b="1" dirty="0">
                <a:latin typeface="+mn-lt"/>
              </a:rPr>
              <a:t>: </a:t>
            </a:r>
            <a:r>
              <a:rPr lang="de-DE" sz="2000" b="1" dirty="0">
                <a:latin typeface="+mn-lt"/>
                <a:hlinkClick r:id="rId5"/>
              </a:rPr>
              <a:t>https://ensimag.grenoble-inp.fr/</a:t>
            </a:r>
            <a:endParaRPr lang="de-DE" sz="2000" b="1" dirty="0">
              <a:latin typeface="+mn-lt"/>
            </a:endParaRPr>
          </a:p>
          <a:p>
            <a:endParaRPr lang="de-DE" sz="2000" b="1" dirty="0">
              <a:latin typeface="+mn-lt"/>
            </a:endParaRPr>
          </a:p>
          <a:p>
            <a:r>
              <a:rPr lang="de-DE" sz="2000" b="1" dirty="0">
                <a:latin typeface="+mn-lt"/>
              </a:rPr>
              <a:t>UGA </a:t>
            </a:r>
            <a:r>
              <a:rPr lang="de-DE" sz="2000" b="1" dirty="0" err="1">
                <a:latin typeface="+mn-lt"/>
              </a:rPr>
              <a:t>student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portal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>
                <a:latin typeface="+mn-lt"/>
                <a:hlinkClick r:id="rId6"/>
              </a:rPr>
              <a:t>https://leo.univ-grenoble-alpes.fr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where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you</a:t>
            </a:r>
            <a:r>
              <a:rPr lang="de-DE" sz="2000" b="1" dirty="0">
                <a:latin typeface="+mn-lt"/>
              </a:rPr>
              <a:t> will find: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+mn-lt"/>
              </a:rPr>
              <a:t>Links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your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email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address</a:t>
            </a:r>
            <a:endParaRPr lang="de-DE" sz="2000" b="1" dirty="0">
              <a:solidFill>
                <a:schemeClr val="tx1"/>
              </a:solidFill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</a:rPr>
              <a:t>Link </a:t>
            </a:r>
            <a:r>
              <a:rPr lang="de-DE" sz="2000" b="1" dirty="0" err="1">
                <a:solidFill>
                  <a:schemeClr val="tx1"/>
                </a:solidFill>
              </a:rPr>
              <a:t>to</a:t>
            </a:r>
            <a:r>
              <a:rPr lang="de-DE" sz="2000" b="1" dirty="0">
                <a:solidFill>
                  <a:schemeClr val="tx1"/>
                </a:solidFill>
              </a:rPr>
              <a:t> </a:t>
            </a:r>
            <a:r>
              <a:rPr lang="de-DE" sz="2000" b="1" dirty="0" err="1">
                <a:solidFill>
                  <a:schemeClr val="tx1"/>
                </a:solidFill>
              </a:rPr>
              <a:t>the</a:t>
            </a:r>
            <a:r>
              <a:rPr lang="de-DE" sz="2000" b="1" dirty="0">
                <a:solidFill>
                  <a:schemeClr val="tx1"/>
                </a:solidFill>
              </a:rPr>
              <a:t> ADE </a:t>
            </a:r>
            <a:r>
              <a:rPr lang="de-DE" sz="2000" b="1" dirty="0" err="1">
                <a:solidFill>
                  <a:schemeClr val="tx1"/>
                </a:solidFill>
              </a:rPr>
              <a:t>schedule</a:t>
            </a:r>
            <a:endParaRPr lang="de-DE" sz="2000" b="1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+mn-lt"/>
              </a:rPr>
              <a:t>Account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management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(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password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change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, etc.)</a:t>
            </a:r>
          </a:p>
          <a:p>
            <a:pPr lvl="1" algn="l"/>
            <a:endParaRPr lang="de-DE" sz="2000" b="1" dirty="0">
              <a:solidFill>
                <a:schemeClr val="tx1"/>
              </a:solidFill>
              <a:latin typeface="+mn-lt"/>
            </a:endParaRPr>
          </a:p>
          <a:p>
            <a:r>
              <a:rPr lang="de-DE" sz="2000" b="1" dirty="0">
                <a:solidFill>
                  <a:schemeClr val="tx1"/>
                </a:solidFill>
                <a:latin typeface="+mn-lt"/>
              </a:rPr>
              <a:t>IM2AG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portal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where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you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can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find quick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access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to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usefull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apps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de-DE" sz="2000" b="1" dirty="0" err="1">
                <a:solidFill>
                  <a:schemeClr val="tx1"/>
                </a:solidFill>
                <a:latin typeface="+mn-lt"/>
              </a:rPr>
              <a:t>services</a:t>
            </a:r>
            <a:r>
              <a:rPr lang="de-DE" sz="2000" b="1" dirty="0">
                <a:solidFill>
                  <a:schemeClr val="tx1"/>
                </a:solidFill>
                <a:latin typeface="+mn-lt"/>
              </a:rPr>
              <a:t> :</a:t>
            </a:r>
          </a:p>
          <a:p>
            <a:r>
              <a:rPr lang="de-DE" sz="2000" b="1" dirty="0">
                <a:solidFill>
                  <a:schemeClr val="tx1"/>
                </a:solidFill>
                <a:latin typeface="+mn-lt"/>
              </a:rPr>
              <a:t>	</a:t>
            </a:r>
            <a:r>
              <a:rPr lang="de-DE" sz="2000" b="1" dirty="0">
                <a:solidFill>
                  <a:schemeClr val="tx1"/>
                </a:solidFill>
                <a:latin typeface="+mn-lt"/>
                <a:hlinkClick r:id="rId7"/>
              </a:rPr>
              <a:t>https://im2ag-portail.univ-grenoble-alpes.fr/</a:t>
            </a:r>
            <a:endParaRPr lang="de-DE" sz="2000" b="1" dirty="0">
              <a:solidFill>
                <a:schemeClr val="tx1"/>
              </a:solidFill>
              <a:latin typeface="+mn-lt"/>
            </a:endParaRPr>
          </a:p>
          <a:p>
            <a:endParaRPr lang="de-DE" sz="2000" b="1" dirty="0">
              <a:latin typeface="+mn-lt"/>
            </a:endParaRPr>
          </a:p>
          <a:p>
            <a:r>
              <a:rPr lang="de-DE" sz="2000" b="1" dirty="0">
                <a:latin typeface="+mn-lt"/>
              </a:rPr>
              <a:t>IM2AG </a:t>
            </a:r>
            <a:r>
              <a:rPr lang="de-DE" sz="2000" b="1" dirty="0" err="1">
                <a:latin typeface="+mn-lt"/>
              </a:rPr>
              <a:t>Moodle</a:t>
            </a:r>
            <a:r>
              <a:rPr lang="de-DE" sz="2000" b="1" dirty="0">
                <a:latin typeface="+mn-lt"/>
              </a:rPr>
              <a:t>: </a:t>
            </a:r>
            <a:r>
              <a:rPr lang="fr-FR" sz="2000" b="1" dirty="0">
                <a:latin typeface="+mn-lt"/>
                <a:hlinkClick r:id="rId8"/>
              </a:rPr>
              <a:t>https://im2ag-moodle.univ-grenoble-alpes.fr/</a:t>
            </a:r>
            <a:endParaRPr lang="fr-FR" sz="2000" b="1" dirty="0">
              <a:latin typeface="+mn-lt"/>
            </a:endParaRPr>
          </a:p>
          <a:p>
            <a:r>
              <a:rPr lang="fr-FR" sz="2000" b="1" dirty="0">
                <a:latin typeface="+mn-lt"/>
              </a:rPr>
              <a:t>ENSIMAG Moodle: </a:t>
            </a:r>
            <a:r>
              <a:rPr lang="fr-FR" sz="2000" b="1" dirty="0">
                <a:latin typeface="+mn-lt"/>
                <a:hlinkClick r:id="rId9"/>
              </a:rPr>
              <a:t>https://moodle.caseine.org/</a:t>
            </a:r>
            <a:endParaRPr lang="de-DE" sz="2000" b="1" dirty="0">
              <a:latin typeface="+mn-lt"/>
            </a:endParaRPr>
          </a:p>
          <a:p>
            <a:r>
              <a:rPr lang="de-DE" sz="2000" b="1" dirty="0">
                <a:latin typeface="+mn-lt"/>
              </a:rPr>
              <a:t> </a:t>
            </a:r>
          </a:p>
          <a:p>
            <a:endParaRPr lang="de-DE" sz="2000" b="1" dirty="0">
              <a:latin typeface="+mn-lt"/>
            </a:endParaRPr>
          </a:p>
          <a:p>
            <a:endParaRPr lang="fr-FR" sz="20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7211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IT </a:t>
            </a:r>
            <a:r>
              <a:rPr lang="fr-FR" dirty="0" err="1"/>
              <a:t>department</a:t>
            </a:r>
            <a:r>
              <a:rPr lang="fr-FR" dirty="0"/>
              <a:t>: permanence and assistance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8360" y="1844824"/>
            <a:ext cx="8693416" cy="4320480"/>
          </a:xfrm>
        </p:spPr>
        <p:txBody>
          <a:bodyPr>
            <a:normAutofit/>
          </a:bodyPr>
          <a:lstStyle/>
          <a:p>
            <a:pPr marL="0" lvl="1" algn="l"/>
            <a:endParaRPr lang="en-US" sz="2400" b="1" dirty="0">
              <a:solidFill>
                <a:schemeClr val="tx1"/>
              </a:solidFill>
            </a:endParaRPr>
          </a:p>
          <a:p>
            <a:pPr marL="0" lvl="1" algn="l"/>
            <a:r>
              <a:rPr lang="en-US" sz="2400" b="1" dirty="0">
                <a:solidFill>
                  <a:schemeClr val="tx1"/>
                </a:solidFill>
              </a:rPr>
              <a:t>IT department permanence for students: </a:t>
            </a:r>
            <a:r>
              <a:rPr lang="en-US" sz="2400" dirty="0">
                <a:solidFill>
                  <a:schemeClr val="tx1"/>
                </a:solidFill>
              </a:rPr>
              <a:t>room 207a</a:t>
            </a:r>
            <a:endParaRPr lang="en-US" sz="2400" b="1" dirty="0">
              <a:solidFill>
                <a:schemeClr val="tx1"/>
              </a:solidFill>
            </a:endParaRPr>
          </a:p>
          <a:p>
            <a:pPr marL="0" lvl="1" algn="l"/>
            <a:r>
              <a:rPr lang="en-US" sz="2400" dirty="0">
                <a:solidFill>
                  <a:schemeClr val="tx1"/>
                </a:solidFill>
              </a:rPr>
              <a:t>	Monday:		9:00-12:30 / 13:30-18:30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Tuesday to Thursday: 	8:00-12:30 / 13:30-18:30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Friday: 			8:00-12:30 / 13:30-17:30</a:t>
            </a:r>
          </a:p>
          <a:p>
            <a:pPr marL="0" lvl="1" algn="l"/>
            <a:endParaRPr lang="en-US" sz="2400" dirty="0">
              <a:solidFill>
                <a:schemeClr val="tx1"/>
              </a:solidFill>
            </a:endParaRPr>
          </a:p>
          <a:p>
            <a:pPr marL="0" lvl="1" algn="l"/>
            <a:r>
              <a:rPr lang="en-US" sz="2400" b="1" dirty="0">
                <a:solidFill>
                  <a:schemeClr val="tx1"/>
                </a:solidFill>
              </a:rPr>
              <a:t>Out of hours:</a:t>
            </a:r>
          </a:p>
          <a:p>
            <a:pPr marL="0" lvl="1" algn="l"/>
            <a:r>
              <a:rPr lang="en-US" sz="2400" dirty="0">
                <a:solidFill>
                  <a:schemeClr val="tx1"/>
                </a:solidFill>
              </a:rPr>
              <a:t>	Mail to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im2ag-service-informatique@univ-grenoble-alpes.fr</a:t>
            </a:r>
            <a:endParaRPr lang="en-US" sz="2400" dirty="0">
              <a:solidFill>
                <a:schemeClr val="tx1"/>
              </a:solidFill>
            </a:endParaRPr>
          </a:p>
          <a:p>
            <a:pPr marL="0" lvl="1" algn="l"/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</a:rPr>
              <a:t>Open a ticket: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fr-FR" sz="2400" dirty="0">
                <a:hlinkClick r:id="rId4"/>
              </a:rPr>
              <a:t>https://im2ag-incidents.univ-grenoble-alpes.fr</a:t>
            </a:r>
            <a:endParaRPr lang="fr-FR" dirty="0"/>
          </a:p>
          <a:p>
            <a:endParaRPr lang="fr-FR" dirty="0"/>
          </a:p>
          <a:p>
            <a:pPr marL="1074738" indent="-457200">
              <a:buFont typeface="Arial" panose="020B0604020202020204" pitchFamily="34" charset="0"/>
              <a:buChar char="•"/>
            </a:pPr>
            <a:endParaRPr lang="fr-FR" dirty="0"/>
          </a:p>
          <a:p>
            <a:pPr marL="1074738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1643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IM2AG Wiki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358360" y="1988840"/>
            <a:ext cx="8534119" cy="4176464"/>
          </a:xfrm>
        </p:spPr>
        <p:txBody>
          <a:bodyPr>
            <a:normAutofit/>
          </a:bodyPr>
          <a:lstStyle/>
          <a:p>
            <a:r>
              <a:rPr lang="fr-FR" sz="2400" b="1" dirty="0"/>
              <a:t>You </a:t>
            </a:r>
            <a:r>
              <a:rPr lang="fr-FR" sz="2400" b="1" dirty="0" err="1"/>
              <a:t>can</a:t>
            </a:r>
            <a:r>
              <a:rPr lang="fr-FR" sz="2400" b="1" dirty="0"/>
              <a:t> </a:t>
            </a:r>
            <a:r>
              <a:rPr lang="fr-FR" sz="2400" b="1" dirty="0" err="1"/>
              <a:t>find</a:t>
            </a:r>
            <a:r>
              <a:rPr lang="fr-FR" sz="2400" b="1" dirty="0"/>
              <a:t> a lot of </a:t>
            </a:r>
            <a:r>
              <a:rPr lang="fr-FR" sz="2400" b="1" dirty="0" err="1"/>
              <a:t>useful</a:t>
            </a:r>
            <a:r>
              <a:rPr lang="fr-FR" sz="2400" b="1" dirty="0"/>
              <a:t> information on </a:t>
            </a:r>
            <a:r>
              <a:rPr lang="fr-FR" sz="2400" b="1" dirty="0" err="1"/>
              <a:t>our</a:t>
            </a:r>
            <a:r>
              <a:rPr lang="fr-FR" sz="2400" b="1" dirty="0"/>
              <a:t> Wiki:</a:t>
            </a:r>
          </a:p>
          <a:p>
            <a:endParaRPr lang="fr-FR" sz="2400" dirty="0"/>
          </a:p>
          <a:p>
            <a:r>
              <a:rPr lang="fr-FR" sz="2400" dirty="0">
                <a:hlinkClick r:id="rId3"/>
              </a:rPr>
              <a:t>https://im2ag-wiki.univ-grenoble-alpes.fr</a:t>
            </a:r>
            <a:endParaRPr lang="fr-FR" sz="2400" dirty="0"/>
          </a:p>
          <a:p>
            <a:endParaRPr lang="fr-FR" sz="24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About computer ressources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How to </a:t>
            </a:r>
            <a:r>
              <a:rPr lang="fr-FR" sz="2000" dirty="0" err="1">
                <a:solidFill>
                  <a:schemeClr val="tx1"/>
                </a:solidFill>
              </a:rPr>
              <a:t>connect</a:t>
            </a:r>
            <a:r>
              <a:rPr lang="fr-FR" sz="2000" dirty="0">
                <a:solidFill>
                  <a:schemeClr val="tx1"/>
                </a:solidFill>
              </a:rPr>
              <a:t> to IM2AG computer ressources </a:t>
            </a:r>
            <a:r>
              <a:rPr lang="fr-FR" sz="2000" dirty="0" err="1">
                <a:solidFill>
                  <a:schemeClr val="tx1"/>
                </a:solidFill>
              </a:rPr>
              <a:t>from</a:t>
            </a:r>
            <a:r>
              <a:rPr lang="fr-FR" sz="2000" dirty="0">
                <a:solidFill>
                  <a:schemeClr val="tx1"/>
                </a:solidFill>
              </a:rPr>
              <a:t> home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Documentation about </a:t>
            </a:r>
            <a:r>
              <a:rPr lang="fr-FR" sz="2000" dirty="0" err="1">
                <a:solidFill>
                  <a:schemeClr val="tx1"/>
                </a:solidFill>
              </a:rPr>
              <a:t>videoconference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tools</a:t>
            </a:r>
            <a:endParaRPr lang="fr-FR" sz="20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1"/>
                </a:solidFill>
              </a:rPr>
              <a:t>Technical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details</a:t>
            </a:r>
            <a:r>
              <a:rPr lang="fr-FR" sz="2000" dirty="0">
                <a:solidFill>
                  <a:schemeClr val="tx1"/>
                </a:solidFill>
              </a:rPr>
              <a:t> for computers or softwares, etc.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2064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Lab</a:t>
            </a:r>
            <a:r>
              <a:rPr lang="fr-FR" dirty="0"/>
              <a:t> </a:t>
            </a:r>
            <a:r>
              <a:rPr lang="fr-FR" dirty="0" err="1"/>
              <a:t>rooms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8360" y="1772816"/>
            <a:ext cx="8785640" cy="4680520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latin typeface="+mn-lt"/>
              </a:rPr>
              <a:t>UFR IM2AG has 22 lab rooms, mainly at 2</a:t>
            </a:r>
            <a:r>
              <a:rPr lang="en-US" sz="2000" b="1" baseline="30000" dirty="0">
                <a:latin typeface="+mn-lt"/>
              </a:rPr>
              <a:t>nd</a:t>
            </a:r>
            <a:r>
              <a:rPr lang="en-US" sz="2000" b="1" dirty="0">
                <a:latin typeface="+mn-lt"/>
              </a:rPr>
              <a:t> floor of F building.</a:t>
            </a:r>
          </a:p>
          <a:p>
            <a:r>
              <a:rPr lang="en-US" sz="2000" b="1" dirty="0">
                <a:latin typeface="+mn-lt"/>
              </a:rPr>
              <a:t>Operational hours: </a:t>
            </a:r>
            <a:r>
              <a:rPr lang="en-US" sz="2000" dirty="0">
                <a:latin typeface="+mn-lt"/>
              </a:rPr>
              <a:t>7:30 – 18:30 from Monday to Friday</a:t>
            </a:r>
          </a:p>
          <a:p>
            <a:r>
              <a:rPr lang="en-US" sz="2000" b="1" dirty="0">
                <a:latin typeface="+mn-lt"/>
              </a:rPr>
              <a:t>You can freely use lab rooms during the day if there are no scheduled courses.</a:t>
            </a:r>
          </a:p>
          <a:p>
            <a:endParaRPr lang="en-US" sz="2000" b="1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Self service room: </a:t>
            </a:r>
            <a:r>
              <a:rPr lang="en-US" sz="2000" dirty="0">
                <a:latin typeface="+mn-lt"/>
              </a:rPr>
              <a:t>F021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Access with student card from October to July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Opened everyday from 18:30 to 21:00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latin typeface="+mn-lt"/>
              </a:rPr>
              <a:t>Please, never unplug anything in lab rooms. Only use free power plugs.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+mn-lt"/>
              </a:rPr>
              <a:t>For wired network, you can use the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red RJ45 cables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only: once connected, you will be redirected to a login portal. Use </a:t>
            </a:r>
            <a:r>
              <a:rPr lang="en-US" sz="2000" b="1" dirty="0" err="1">
                <a:solidFill>
                  <a:schemeClr val="tx1"/>
                </a:solidFill>
                <a:latin typeface="+mn-lt"/>
              </a:rPr>
              <a:t>yourlogin@cuga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and your password as credentials.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1074738" indent="-457200">
              <a:buFont typeface="Arial" panose="020B0604020202020204" pitchFamily="34" charset="0"/>
              <a:buChar char="•"/>
            </a:pPr>
            <a:endParaRPr lang="fr-FR" dirty="0"/>
          </a:p>
          <a:p>
            <a:pPr marL="1074738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2227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Ubuntu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58360" y="1844824"/>
            <a:ext cx="8785640" cy="936104"/>
          </a:xfrm>
        </p:spPr>
        <p:txBody>
          <a:bodyPr>
            <a:normAutofit fontScale="92500" lnSpcReduction="20000"/>
          </a:bodyPr>
          <a:lstStyle/>
          <a:p>
            <a:r>
              <a:rPr lang="fr-FR" sz="1600" b="1" dirty="0"/>
              <a:t>Only Ubuntu </a:t>
            </a:r>
            <a:r>
              <a:rPr lang="fr-FR" sz="1600" b="1" dirty="0" err="1"/>
              <a:t>is</a:t>
            </a:r>
            <a:r>
              <a:rPr lang="fr-FR" sz="1600" b="1" dirty="0"/>
              <a:t> </a:t>
            </a:r>
            <a:r>
              <a:rPr lang="fr-FR" sz="1600" b="1" dirty="0" err="1"/>
              <a:t>installed</a:t>
            </a:r>
            <a:r>
              <a:rPr lang="fr-FR" sz="1600" b="1" dirty="0"/>
              <a:t> on </a:t>
            </a:r>
            <a:r>
              <a:rPr lang="fr-FR" sz="1600" b="1" dirty="0" err="1"/>
              <a:t>lab</a:t>
            </a:r>
            <a:r>
              <a:rPr lang="fr-FR" sz="1600" b="1" dirty="0"/>
              <a:t> </a:t>
            </a:r>
            <a:r>
              <a:rPr lang="fr-FR" sz="1600" b="1" dirty="0" err="1"/>
              <a:t>rooms</a:t>
            </a:r>
            <a:r>
              <a:rPr lang="fr-FR" sz="1600" b="1" dirty="0"/>
              <a:t> computers. You can use </a:t>
            </a:r>
            <a:r>
              <a:rPr lang="fr-FR" sz="1600" b="1" dirty="0" err="1"/>
              <a:t>your</a:t>
            </a:r>
            <a:r>
              <a:rPr lang="fr-FR" sz="1600" b="1" dirty="0"/>
              <a:t> AGALAN or </a:t>
            </a:r>
            <a:r>
              <a:rPr lang="fr-FR" sz="1600" b="1" dirty="0" err="1"/>
              <a:t>temporary</a:t>
            </a:r>
            <a:r>
              <a:rPr lang="fr-FR" sz="1600" b="1" dirty="0"/>
              <a:t> </a:t>
            </a:r>
            <a:r>
              <a:rPr lang="fr-FR" sz="1600" b="1" dirty="0" err="1"/>
              <a:t>account</a:t>
            </a:r>
            <a:r>
              <a:rPr lang="fr-FR" sz="1600" b="1" dirty="0"/>
              <a:t> to login.</a:t>
            </a:r>
            <a:br>
              <a:rPr lang="fr-FR" sz="1600" b="1" dirty="0"/>
            </a:br>
            <a:endParaRPr lang="fr-FR" sz="1600" b="1" dirty="0"/>
          </a:p>
          <a:p>
            <a:r>
              <a:rPr lang="fr-FR" sz="1600" b="1" dirty="0" err="1"/>
              <a:t>Unlike</a:t>
            </a:r>
            <a:r>
              <a:rPr lang="fr-FR" sz="1600" b="1" dirty="0"/>
              <a:t> </a:t>
            </a:r>
            <a:r>
              <a:rPr lang="fr-FR" sz="1600" b="1" dirty="0" err="1"/>
              <a:t>previous</a:t>
            </a:r>
            <a:r>
              <a:rPr lang="fr-FR" sz="1600" b="1" dirty="0"/>
              <a:t> years, </a:t>
            </a:r>
            <a:r>
              <a:rPr lang="fr-FR" sz="1600" b="1" dirty="0" err="1"/>
              <a:t>we</a:t>
            </a:r>
            <a:r>
              <a:rPr lang="fr-FR" sz="1600" b="1" dirty="0"/>
              <a:t> do not </a:t>
            </a:r>
            <a:r>
              <a:rPr lang="fr-FR" sz="1600" b="1" dirty="0" err="1"/>
              <a:t>provide</a:t>
            </a:r>
            <a:r>
              <a:rPr lang="fr-FR" sz="1600" b="1" dirty="0"/>
              <a:t> </a:t>
            </a:r>
            <a:r>
              <a:rPr lang="fr-FR" sz="1600" b="1" dirty="0" err="1"/>
              <a:t>dual-boot</a:t>
            </a:r>
            <a:r>
              <a:rPr lang="fr-FR" sz="1600" b="1" dirty="0"/>
              <a:t> </a:t>
            </a:r>
            <a:r>
              <a:rPr lang="fr-FR" sz="1600" b="1" dirty="0" err="1"/>
              <a:t>between</a:t>
            </a:r>
            <a:r>
              <a:rPr lang="fr-FR" sz="1600" b="1" dirty="0"/>
              <a:t> Ubuntu/Windows any more.</a:t>
            </a:r>
          </a:p>
          <a:p>
            <a:pPr marL="617538"/>
            <a:endParaRPr lang="fr-FR" dirty="0"/>
          </a:p>
          <a:p>
            <a:pPr marL="1074738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C7BDFF4F-244B-A9B4-BFF2-9AFFCDFEA27E}"/>
              </a:ext>
            </a:extLst>
          </p:cNvPr>
          <p:cNvSpPr txBox="1">
            <a:spLocks/>
          </p:cNvSpPr>
          <p:nvPr/>
        </p:nvSpPr>
        <p:spPr>
          <a:xfrm>
            <a:off x="382108" y="2516396"/>
            <a:ext cx="7772400" cy="1139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E3061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Windows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574583B-8233-5449-6C83-1F79B4BA389E}"/>
              </a:ext>
            </a:extLst>
          </p:cNvPr>
          <p:cNvSpPr txBox="1"/>
          <p:nvPr/>
        </p:nvSpPr>
        <p:spPr>
          <a:xfrm>
            <a:off x="380504" y="3402573"/>
            <a:ext cx="8295952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500" b="1" dirty="0"/>
              <a:t>To get a Windows instance, </a:t>
            </a:r>
            <a:r>
              <a:rPr lang="fr-FR" sz="1500" b="1" dirty="0" err="1"/>
              <a:t>you</a:t>
            </a:r>
            <a:r>
              <a:rPr lang="fr-FR" sz="1500" b="1" dirty="0"/>
              <a:t> can use :</a:t>
            </a:r>
          </a:p>
          <a:p>
            <a:endParaRPr lang="fr-FR" sz="1500" b="1" dirty="0"/>
          </a:p>
          <a:p>
            <a:pPr marL="742950" lvl="1" indent="-285750" algn="l">
              <a:buFontTx/>
              <a:buChar char="-"/>
            </a:pPr>
            <a:r>
              <a:rPr lang="fr-FR" sz="1500" b="1" dirty="0">
                <a:solidFill>
                  <a:schemeClr val="tx1"/>
                </a:solidFill>
              </a:rPr>
              <a:t>The </a:t>
            </a:r>
            <a:r>
              <a:rPr lang="fr-FR" sz="1500" b="1" dirty="0" err="1">
                <a:solidFill>
                  <a:schemeClr val="tx1"/>
                </a:solidFill>
              </a:rPr>
              <a:t>vHorizon</a:t>
            </a:r>
            <a:r>
              <a:rPr lang="fr-FR" sz="1500" b="1" dirty="0">
                <a:solidFill>
                  <a:schemeClr val="tx1"/>
                </a:solidFill>
              </a:rPr>
              <a:t> client (available on every Ubuntu in </a:t>
            </a:r>
            <a:r>
              <a:rPr lang="fr-FR" sz="1500" b="1" dirty="0" err="1">
                <a:solidFill>
                  <a:schemeClr val="tx1"/>
                </a:solidFill>
              </a:rPr>
              <a:t>lab</a:t>
            </a:r>
            <a:r>
              <a:rPr lang="fr-FR" sz="1500" b="1" dirty="0">
                <a:solidFill>
                  <a:schemeClr val="tx1"/>
                </a:solidFill>
              </a:rPr>
              <a:t> </a:t>
            </a:r>
            <a:r>
              <a:rPr lang="fr-FR" sz="1500" b="1" dirty="0" err="1">
                <a:solidFill>
                  <a:schemeClr val="tx1"/>
                </a:solidFill>
              </a:rPr>
              <a:t>rooms</a:t>
            </a:r>
            <a:r>
              <a:rPr lang="fr-FR" sz="1500" b="1" dirty="0">
                <a:solidFill>
                  <a:schemeClr val="tx1"/>
                </a:solidFill>
              </a:rPr>
              <a:t>)</a:t>
            </a:r>
          </a:p>
          <a:p>
            <a:pPr marL="742950" lvl="1" indent="-285750" algn="l">
              <a:buFontTx/>
              <a:buChar char="-"/>
            </a:pPr>
            <a:r>
              <a:rPr lang="fr-FR" sz="1500" b="1" dirty="0" err="1">
                <a:solidFill>
                  <a:schemeClr val="tx1"/>
                </a:solidFill>
              </a:rPr>
              <a:t>Your</a:t>
            </a:r>
            <a:r>
              <a:rPr lang="fr-FR" sz="1500" b="1" dirty="0">
                <a:solidFill>
                  <a:schemeClr val="tx1"/>
                </a:solidFill>
              </a:rPr>
              <a:t> web browser : </a:t>
            </a:r>
            <a:r>
              <a:rPr lang="fr-FR" sz="15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https://ebureau.univ-grenoble-alpes.fr/</a:t>
            </a:r>
            <a:endParaRPr lang="fr-FR" sz="1500" b="1" dirty="0">
              <a:solidFill>
                <a:schemeClr val="tx1"/>
              </a:solidFill>
            </a:endParaRPr>
          </a:p>
          <a:p>
            <a:endParaRPr lang="fr-FR" sz="1500" b="1" dirty="0"/>
          </a:p>
          <a:p>
            <a:r>
              <a:rPr lang="fr-FR" sz="1500" b="1" dirty="0"/>
              <a:t>Login </a:t>
            </a:r>
            <a:r>
              <a:rPr lang="fr-FR" sz="1500" b="1" dirty="0" err="1"/>
              <a:t>with</a:t>
            </a:r>
            <a:r>
              <a:rPr lang="fr-FR" sz="1500" b="1" dirty="0"/>
              <a:t> </a:t>
            </a:r>
            <a:r>
              <a:rPr lang="fr-FR" sz="1500" b="1" dirty="0" err="1"/>
              <a:t>your</a:t>
            </a:r>
            <a:r>
              <a:rPr lang="fr-FR" sz="1500" b="1" dirty="0"/>
              <a:t> official AGALAN </a:t>
            </a:r>
            <a:r>
              <a:rPr lang="fr-FR" sz="1500" b="1" dirty="0" err="1"/>
              <a:t>account</a:t>
            </a:r>
            <a:r>
              <a:rPr lang="fr-FR" sz="1500" b="1" dirty="0"/>
              <a:t> (</a:t>
            </a:r>
            <a:r>
              <a:rPr lang="fr-FR" sz="1500" b="1" dirty="0" err="1"/>
              <a:t>you</a:t>
            </a:r>
            <a:r>
              <a:rPr lang="fr-FR" sz="1500" b="1" dirty="0"/>
              <a:t> can’t use Windows </a:t>
            </a:r>
            <a:r>
              <a:rPr lang="fr-FR" sz="1500" b="1" dirty="0" err="1"/>
              <a:t>with</a:t>
            </a:r>
            <a:r>
              <a:rPr lang="fr-FR" sz="1500" b="1" dirty="0"/>
              <a:t> a </a:t>
            </a:r>
            <a:r>
              <a:rPr lang="fr-FR" sz="1500" b="1" dirty="0" err="1"/>
              <a:t>temporary</a:t>
            </a:r>
            <a:r>
              <a:rPr lang="fr-FR" sz="1500" b="1" dirty="0"/>
              <a:t> </a:t>
            </a:r>
            <a:r>
              <a:rPr lang="fr-FR" sz="1500" b="1" dirty="0" err="1"/>
              <a:t>account</a:t>
            </a:r>
            <a:r>
              <a:rPr lang="fr-FR" sz="1500" b="1" dirty="0"/>
              <a:t>).</a:t>
            </a:r>
          </a:p>
          <a:p>
            <a:endParaRPr lang="fr-FR" sz="1500" b="1" dirty="0"/>
          </a:p>
          <a:p>
            <a:r>
              <a:rPr lang="fr-FR" sz="1500" b="1" dirty="0"/>
              <a:t>You have </a:t>
            </a:r>
            <a:r>
              <a:rPr lang="fr-FR" sz="1500" b="1" dirty="0" err="1"/>
              <a:t>access</a:t>
            </a:r>
            <a:r>
              <a:rPr lang="fr-FR" sz="1500" b="1" dirty="0"/>
              <a:t> to </a:t>
            </a:r>
            <a:r>
              <a:rPr lang="fr-FR" sz="1500" b="1" dirty="0" err="1"/>
              <a:t>your</a:t>
            </a:r>
            <a:r>
              <a:rPr lang="fr-FR" sz="1500" b="1" dirty="0"/>
              <a:t> IM2AG and UGA HOME files.</a:t>
            </a:r>
          </a:p>
          <a:p>
            <a:endParaRPr lang="fr-FR" sz="1500" b="1" dirty="0"/>
          </a:p>
          <a:p>
            <a:r>
              <a:rPr lang="fr-FR" sz="1500" b="1" dirty="0"/>
              <a:t>You can use the web browser </a:t>
            </a:r>
            <a:r>
              <a:rPr lang="fr-FR" sz="1500" b="1" dirty="0" err="1"/>
              <a:t>access</a:t>
            </a:r>
            <a:r>
              <a:rPr lang="fr-FR" sz="1500" b="1" dirty="0"/>
              <a:t> </a:t>
            </a:r>
            <a:r>
              <a:rPr lang="fr-FR" sz="1500" b="1" dirty="0" err="1"/>
              <a:t>from</a:t>
            </a:r>
            <a:r>
              <a:rPr lang="fr-FR" sz="1500" b="1" dirty="0"/>
              <a:t> </a:t>
            </a:r>
            <a:r>
              <a:rPr lang="fr-FR" sz="1500" b="1" dirty="0" err="1"/>
              <a:t>everywhere</a:t>
            </a:r>
            <a:r>
              <a:rPr lang="fr-FR" sz="1500" b="1" dirty="0"/>
              <a:t> </a:t>
            </a:r>
            <a:r>
              <a:rPr lang="fr-FR" sz="1500" b="1" dirty="0" err="1"/>
              <a:t>with</a:t>
            </a:r>
            <a:r>
              <a:rPr lang="fr-FR" sz="1500" b="1" dirty="0"/>
              <a:t> VPN.</a:t>
            </a:r>
          </a:p>
          <a:p>
            <a:endParaRPr lang="fr-FR" sz="1500" b="1" dirty="0"/>
          </a:p>
          <a:p>
            <a:r>
              <a:rPr lang="fr-FR" sz="1500" b="1" dirty="0"/>
              <a:t>This uses </a:t>
            </a:r>
            <a:r>
              <a:rPr lang="fr-FR" sz="1500" b="1" dirty="0" err="1"/>
              <a:t>vDI</a:t>
            </a:r>
            <a:r>
              <a:rPr lang="fr-FR" sz="1500" b="1" dirty="0"/>
              <a:t> </a:t>
            </a:r>
            <a:r>
              <a:rPr lang="fr-FR" sz="1500" b="1" dirty="0" err="1"/>
              <a:t>technology</a:t>
            </a:r>
            <a:r>
              <a:rPr lang="fr-FR" sz="1500" b="1" dirty="0"/>
              <a:t> which </a:t>
            </a:r>
            <a:r>
              <a:rPr lang="fr-FR" sz="1500" b="1" dirty="0" err="1"/>
              <a:t>emulate</a:t>
            </a:r>
            <a:r>
              <a:rPr lang="fr-FR" sz="1500" b="1" dirty="0"/>
              <a:t> Windows on </a:t>
            </a:r>
            <a:r>
              <a:rPr lang="fr-FR" sz="1500" b="1" dirty="0" err="1"/>
              <a:t>your</a:t>
            </a:r>
            <a:r>
              <a:rPr lang="fr-FR" sz="1500" b="1" dirty="0"/>
              <a:t> local computer. All CPU and RAM ressources are </a:t>
            </a:r>
            <a:r>
              <a:rPr lang="fr-FR" sz="1500" b="1" dirty="0" err="1"/>
              <a:t>provided</a:t>
            </a:r>
            <a:r>
              <a:rPr lang="fr-FR" sz="1500" b="1" dirty="0"/>
              <a:t> by the UGA servers, </a:t>
            </a:r>
            <a:r>
              <a:rPr lang="fr-FR" sz="1500" b="1" dirty="0" err="1"/>
              <a:t>so</a:t>
            </a:r>
            <a:r>
              <a:rPr lang="fr-FR" sz="1500" b="1" dirty="0"/>
              <a:t> </a:t>
            </a:r>
            <a:r>
              <a:rPr lang="fr-FR" sz="1500" b="1" dirty="0" err="1"/>
              <a:t>you</a:t>
            </a:r>
            <a:r>
              <a:rPr lang="fr-FR" sz="1500" b="1" dirty="0"/>
              <a:t> can use </a:t>
            </a:r>
            <a:r>
              <a:rPr lang="fr-FR" sz="1500" b="1" dirty="0" err="1"/>
              <a:t>this</a:t>
            </a:r>
            <a:r>
              <a:rPr lang="fr-FR" sz="1500" b="1" dirty="0"/>
              <a:t> </a:t>
            </a:r>
            <a:r>
              <a:rPr lang="fr-FR" sz="1500" b="1" dirty="0" err="1"/>
              <a:t>even</a:t>
            </a:r>
            <a:r>
              <a:rPr lang="fr-FR" sz="1500" b="1" dirty="0"/>
              <a:t> on an </a:t>
            </a:r>
            <a:r>
              <a:rPr lang="fr-FR" sz="1500" b="1" dirty="0" err="1"/>
              <a:t>old</a:t>
            </a:r>
            <a:r>
              <a:rPr lang="fr-FR" sz="1500" b="1" dirty="0"/>
              <a:t> computer.</a:t>
            </a:r>
          </a:p>
          <a:p>
            <a:endParaRPr lang="fr-FR" sz="1500" b="1" dirty="0"/>
          </a:p>
          <a:p>
            <a:endParaRPr lang="fr-FR" sz="1500" b="1" dirty="0"/>
          </a:p>
        </p:txBody>
      </p:sp>
    </p:spTree>
    <p:extLst>
      <p:ext uri="{BB962C8B-B14F-4D97-AF65-F5344CB8AC3E}">
        <p14:creationId xmlns:p14="http://schemas.microsoft.com/office/powerpoint/2010/main" val="111724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36096" y="6492874"/>
            <a:ext cx="3615680" cy="365125"/>
          </a:xfrm>
        </p:spPr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UGA </a:t>
            </a:r>
            <a:r>
              <a:rPr lang="fr-FR" dirty="0" err="1"/>
              <a:t>Accounts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9001000" cy="4392488"/>
          </a:xfrm>
        </p:spPr>
        <p:txBody>
          <a:bodyPr>
            <a:noAutofit/>
          </a:bodyPr>
          <a:lstStyle/>
          <a:p>
            <a:endParaRPr lang="en-US" sz="1600" b="1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For UGA students :</a:t>
            </a:r>
            <a:br>
              <a:rPr lang="en-US" sz="1600" b="1" dirty="0">
                <a:latin typeface="+mn-lt"/>
              </a:rPr>
            </a:br>
            <a:endParaRPr lang="en-US" sz="1600" b="1" dirty="0"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You will have a UGA account when your registration is complete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To get your credentials, follow the instructions on your scholarship certificate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Your UGA account will be synchronized at INP within 24h after activation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Only use UGA dashboard to change your password, and it will be synchronized at INP within 24h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hlinkClick r:id="rId3"/>
              </a:rPr>
              <a:t>https://leo.univ-grenoble-alpes.fr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is</a:t>
            </a:r>
            <a:r>
              <a:rPr lang="fr-FR" sz="1600" dirty="0">
                <a:solidFill>
                  <a:schemeClr val="tx1"/>
                </a:solidFill>
              </a:rPr>
              <a:t> the UGA </a:t>
            </a:r>
            <a:r>
              <a:rPr lang="fr-FR" sz="1600" dirty="0" err="1">
                <a:solidFill>
                  <a:schemeClr val="tx1"/>
                </a:solidFill>
              </a:rPr>
              <a:t>student</a:t>
            </a:r>
            <a:r>
              <a:rPr lang="fr-FR" sz="1600" dirty="0">
                <a:solidFill>
                  <a:schemeClr val="tx1"/>
                </a:solidFill>
              </a:rPr>
              <a:t> portal. You </a:t>
            </a:r>
            <a:r>
              <a:rPr lang="fr-FR" sz="1600" dirty="0" err="1">
                <a:solidFill>
                  <a:schemeClr val="tx1"/>
                </a:solidFill>
              </a:rPr>
              <a:t>will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find</a:t>
            </a:r>
            <a:r>
              <a:rPr lang="fr-FR" sz="1600" dirty="0">
                <a:solidFill>
                  <a:schemeClr val="tx1"/>
                </a:solidFill>
              </a:rPr>
              <a:t> here a lot of information and links: </a:t>
            </a:r>
            <a:r>
              <a:rPr lang="fr-FR" sz="1600" dirty="0" err="1">
                <a:solidFill>
                  <a:schemeClr val="tx1"/>
                </a:solidFill>
              </a:rPr>
              <a:t>access</a:t>
            </a:r>
            <a:r>
              <a:rPr lang="fr-FR" sz="1600" dirty="0">
                <a:solidFill>
                  <a:schemeClr val="tx1"/>
                </a:solidFill>
              </a:rPr>
              <a:t> to </a:t>
            </a:r>
            <a:r>
              <a:rPr lang="fr-FR" sz="1600" dirty="0" err="1">
                <a:solidFill>
                  <a:schemeClr val="tx1"/>
                </a:solidFill>
              </a:rPr>
              <a:t>webmail</a:t>
            </a:r>
            <a:r>
              <a:rPr lang="fr-FR" sz="1600" dirty="0">
                <a:solidFill>
                  <a:schemeClr val="tx1"/>
                </a:solidFill>
              </a:rPr>
              <a:t>, </a:t>
            </a:r>
            <a:r>
              <a:rPr lang="fr-FR" sz="1600" dirty="0" err="1">
                <a:solidFill>
                  <a:schemeClr val="tx1"/>
                </a:solidFill>
              </a:rPr>
              <a:t>scheduling</a:t>
            </a:r>
            <a:r>
              <a:rPr lang="fr-FR" sz="1600" dirty="0">
                <a:solidFill>
                  <a:schemeClr val="tx1"/>
                </a:solidFill>
              </a:rPr>
              <a:t>, </a:t>
            </a:r>
            <a:r>
              <a:rPr lang="fr-FR" sz="1600" dirty="0" err="1">
                <a:solidFill>
                  <a:schemeClr val="tx1"/>
                </a:solidFill>
              </a:rPr>
              <a:t>password</a:t>
            </a:r>
            <a:r>
              <a:rPr lang="fr-FR" sz="1600" dirty="0">
                <a:solidFill>
                  <a:schemeClr val="tx1"/>
                </a:solidFill>
              </a:rPr>
              <a:t> change, etc.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1600" b="1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For INP students :</a:t>
            </a:r>
          </a:p>
          <a:p>
            <a:endParaRPr lang="en-US" sz="1600" b="1" dirty="0">
              <a:latin typeface="+mn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You will have a INP account when your registration is complete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Your INP account will be synchronized at UGA within 24h after activation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Only use INP dashboard to change your password, and it will be synchronized at UGA within 24h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5166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Accounts</a:t>
            </a:r>
            <a:r>
              <a:rPr lang="fr-FR" dirty="0"/>
              <a:t> - </a:t>
            </a:r>
            <a:r>
              <a:rPr lang="fr-FR" dirty="0" err="1"/>
              <a:t>During</a:t>
            </a:r>
            <a:r>
              <a:rPr lang="fr-FR" dirty="0"/>
              <a:t> the first </a:t>
            </a:r>
            <a:r>
              <a:rPr lang="fr-FR" dirty="0" err="1"/>
              <a:t>month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40536" y="1988840"/>
            <a:ext cx="8693415" cy="4392488"/>
          </a:xfrm>
        </p:spPr>
        <p:txBody>
          <a:bodyPr>
            <a:normAutofit fontScale="85000" lnSpcReduction="20000"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Some of you will have to use the computer resources for labs before having an official account.</a:t>
            </a:r>
          </a:p>
          <a:p>
            <a:pPr lvl="1" algn="l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If it’s the case, please request a temporary account </a:t>
            </a:r>
            <a:r>
              <a:rPr lang="en-US" sz="2000" dirty="0"/>
              <a:t>to your teachers or to the IT department. A temporary account is personal and must not be shared, you are legally responsible for its use.</a:t>
            </a:r>
          </a:p>
          <a:p>
            <a:endParaRPr lang="en-US" sz="2000" dirty="0"/>
          </a:p>
          <a:p>
            <a:r>
              <a:rPr lang="en-US" sz="2000" dirty="0"/>
              <a:t>Temporary accounts will give you access to IM2AG computers and servers, but </a:t>
            </a:r>
            <a:r>
              <a:rPr lang="en-US" sz="2000" b="1" u="sng" dirty="0"/>
              <a:t>not</a:t>
            </a:r>
            <a:r>
              <a:rPr lang="en-US" sz="2000" dirty="0"/>
              <a:t> to:</a:t>
            </a:r>
          </a:p>
          <a:p>
            <a:endParaRPr lang="en-US" sz="20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UGA common resources (mail, printing, windows instances, etc.)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INP common resources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Pedagogic platforms: Moodle, Alfresco, etc.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Temporary accounts are just here to help you before having an official account. Once you have an official account, stop using the temporary one because it will be automatically deleted.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23342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Student</a:t>
            </a:r>
            <a:r>
              <a:rPr lang="fr-FR" dirty="0"/>
              <a:t> card (for UGA </a:t>
            </a:r>
            <a:r>
              <a:rPr lang="fr-FR" dirty="0" err="1"/>
              <a:t>students</a:t>
            </a:r>
            <a:r>
              <a:rPr lang="fr-FR" dirty="0"/>
              <a:t>)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40536" y="1916832"/>
            <a:ext cx="8693415" cy="4392488"/>
          </a:xfrm>
        </p:spPr>
        <p:txBody>
          <a:bodyPr>
            <a:normAutofit/>
          </a:bodyPr>
          <a:lstStyle/>
          <a:p>
            <a:r>
              <a:rPr lang="en-US" sz="2000" b="1" dirty="0"/>
              <a:t>To get your student card, there is an automated kiosk in the hall of the F building, next to the scholarship office.</a:t>
            </a:r>
          </a:p>
          <a:p>
            <a:endParaRPr lang="en-US" sz="2000" b="1" dirty="0"/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" name="Sous-titre 3">
            <a:extLst>
              <a:ext uri="{FF2B5EF4-FFF2-40B4-BE49-F238E27FC236}">
                <a16:creationId xmlns:a16="http://schemas.microsoft.com/office/drawing/2014/main" id="{1D3ECF05-8403-3F20-EABA-50E496128CC0}"/>
              </a:ext>
            </a:extLst>
          </p:cNvPr>
          <p:cNvSpPr txBox="1">
            <a:spLocks/>
          </p:cNvSpPr>
          <p:nvPr/>
        </p:nvSpPr>
        <p:spPr>
          <a:xfrm>
            <a:off x="358361" y="2996952"/>
            <a:ext cx="5149743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/>
              <a:t>To print your student card, you have to scan the QR-Code from your scholarship certificate, then follow the on-screen instructions.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This QR-Code will also be needed if you lose your student card, so be sure to keep it safe !</a:t>
            </a:r>
          </a:p>
          <a:p>
            <a:pPr algn="just"/>
            <a:endParaRPr lang="en-US" sz="2000" b="1" dirty="0"/>
          </a:p>
          <a:p>
            <a:pPr algn="just"/>
            <a:endParaRPr lang="en-US" sz="2000" b="1" dirty="0"/>
          </a:p>
          <a:p>
            <a:pPr algn="just"/>
            <a:endParaRPr lang="en-US" sz="2000" b="1" dirty="0"/>
          </a:p>
          <a:p>
            <a:pPr algn="just"/>
            <a:endParaRPr lang="en-US" sz="2000" b="1" dirty="0"/>
          </a:p>
          <a:p>
            <a:pPr algn="just"/>
            <a:endParaRPr lang="en-US" sz="2400" dirty="0"/>
          </a:p>
          <a:p>
            <a:pPr marL="914400" lvl="1" indent="-457200" algn="just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just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just">
              <a:buFont typeface="Arial" pitchFamily="34" charset="0"/>
              <a:buChar char="•"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259C4B-5334-833A-8985-9E7C623F9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4093" y="2984950"/>
            <a:ext cx="355239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2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Computer ressources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UGA Webmail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693415" cy="4392488"/>
          </a:xfrm>
        </p:spPr>
        <p:txBody>
          <a:bodyPr>
            <a:noAutofit/>
          </a:bodyPr>
          <a:lstStyle/>
          <a:p>
            <a:r>
              <a:rPr lang="fr-FR" sz="2000" b="1" dirty="0"/>
              <a:t>To </a:t>
            </a:r>
            <a:r>
              <a:rPr lang="fr-FR" sz="2000" b="1" dirty="0" err="1"/>
              <a:t>access</a:t>
            </a:r>
            <a:r>
              <a:rPr lang="fr-FR" sz="2000" b="1" dirty="0"/>
              <a:t> to </a:t>
            </a:r>
            <a:r>
              <a:rPr lang="fr-FR" sz="2000" b="1" dirty="0" err="1"/>
              <a:t>your</a:t>
            </a:r>
            <a:r>
              <a:rPr lang="fr-FR" sz="2000" b="1" dirty="0"/>
              <a:t> </a:t>
            </a:r>
            <a:r>
              <a:rPr lang="fr-FR" sz="2000" b="1" dirty="0" err="1"/>
              <a:t>university</a:t>
            </a:r>
            <a:r>
              <a:rPr lang="fr-FR" sz="2000" b="1" dirty="0"/>
              <a:t> </a:t>
            </a:r>
            <a:r>
              <a:rPr lang="fr-FR" sz="2000" b="1" dirty="0" err="1"/>
              <a:t>mailbox</a:t>
            </a:r>
            <a:r>
              <a:rPr lang="fr-FR" sz="2000" b="1" dirty="0"/>
              <a:t>, </a:t>
            </a:r>
            <a:r>
              <a:rPr lang="fr-FR" sz="2000" b="1" dirty="0" err="1"/>
              <a:t>connect</a:t>
            </a:r>
            <a:r>
              <a:rPr lang="fr-FR" sz="2000" b="1" dirty="0"/>
              <a:t> on:</a:t>
            </a:r>
          </a:p>
          <a:p>
            <a:pPr lvl="1" algn="l"/>
            <a:r>
              <a:rPr lang="fr-FR" sz="2000" b="1" dirty="0">
                <a:hlinkClick r:id="rId2"/>
              </a:rPr>
              <a:t>https://leo.univ-grenoble-alpes.fr</a:t>
            </a:r>
            <a:endParaRPr lang="fr-FR" sz="2000" b="1" dirty="0"/>
          </a:p>
          <a:p>
            <a:r>
              <a:rPr lang="fr-FR" sz="2000" b="1" dirty="0"/>
              <a:t>You </a:t>
            </a:r>
            <a:r>
              <a:rPr lang="fr-FR" sz="2000" b="1" dirty="0" err="1"/>
              <a:t>will</a:t>
            </a:r>
            <a:r>
              <a:rPr lang="fr-FR" sz="2000" b="1" dirty="0"/>
              <a:t> </a:t>
            </a:r>
            <a:r>
              <a:rPr lang="fr-FR" sz="2000" b="1" dirty="0" err="1"/>
              <a:t>find</a:t>
            </a:r>
            <a:r>
              <a:rPr lang="fr-FR" sz="2000" b="1" dirty="0"/>
              <a:t> a </a:t>
            </a:r>
            <a:r>
              <a:rPr lang="fr-FR" sz="2000" b="1" dirty="0" err="1"/>
              <a:t>link</a:t>
            </a:r>
            <a:r>
              <a:rPr lang="fr-FR" sz="2000" b="1" dirty="0"/>
              <a:t> to </a:t>
            </a:r>
            <a:r>
              <a:rPr lang="fr-FR" sz="2000" b="1" dirty="0" err="1"/>
              <a:t>your</a:t>
            </a:r>
            <a:r>
              <a:rPr lang="fr-FR" sz="2000" b="1" dirty="0"/>
              <a:t> </a:t>
            </a:r>
            <a:r>
              <a:rPr lang="fr-FR" sz="2000" b="1" dirty="0" err="1"/>
              <a:t>webmail</a:t>
            </a:r>
            <a:r>
              <a:rPr lang="fr-FR" sz="2000" b="1" dirty="0"/>
              <a:t> on the </a:t>
            </a:r>
            <a:r>
              <a:rPr lang="fr-FR" sz="2000" b="1" dirty="0" err="1"/>
              <a:t>dashboard</a:t>
            </a:r>
            <a:r>
              <a:rPr lang="fr-FR" sz="2000" b="1" dirty="0"/>
              <a:t>.</a:t>
            </a:r>
          </a:p>
          <a:p>
            <a:endParaRPr lang="fr-FR" sz="2000" b="1" dirty="0"/>
          </a:p>
          <a:p>
            <a:pPr algn="just"/>
            <a:r>
              <a:rPr lang="fr-FR" sz="2000" b="1" dirty="0"/>
              <a:t>On LEO, at the top right corner, by </a:t>
            </a:r>
            <a:r>
              <a:rPr lang="fr-FR" sz="2000" b="1" dirty="0" err="1"/>
              <a:t>clinking</a:t>
            </a:r>
            <a:r>
              <a:rPr lang="fr-FR" sz="2000" b="1" dirty="0"/>
              <a:t> on </a:t>
            </a:r>
            <a:r>
              <a:rPr lang="fr-FR" sz="2000" b="1" dirty="0" err="1"/>
              <a:t>your</a:t>
            </a:r>
            <a:r>
              <a:rPr lang="fr-FR" sz="2000" b="1" dirty="0"/>
              <a:t> </a:t>
            </a:r>
            <a:r>
              <a:rPr lang="fr-FR" sz="2000" b="1" dirty="0" err="1"/>
              <a:t>name</a:t>
            </a:r>
            <a:r>
              <a:rPr lang="fr-FR" sz="2000" b="1" dirty="0"/>
              <a:t>, </a:t>
            </a:r>
            <a:r>
              <a:rPr lang="fr-FR" sz="2000" b="1" dirty="0" err="1"/>
              <a:t>it</a:t>
            </a:r>
            <a:r>
              <a:rPr lang="fr-FR" sz="2000" b="1" dirty="0"/>
              <a:t> </a:t>
            </a:r>
            <a:r>
              <a:rPr lang="fr-FR" sz="2000" b="1" dirty="0" err="1"/>
              <a:t>is</a:t>
            </a:r>
            <a:r>
              <a:rPr lang="fr-FR" sz="2000" b="1" dirty="0"/>
              <a:t> possible to make a redirection </a:t>
            </a:r>
            <a:r>
              <a:rPr lang="fr-FR" sz="2000" b="1" dirty="0" err="1"/>
              <a:t>from</a:t>
            </a:r>
            <a:r>
              <a:rPr lang="fr-FR" sz="2000" b="1" dirty="0"/>
              <a:t> </a:t>
            </a:r>
            <a:r>
              <a:rPr lang="fr-FR" sz="2000" b="1" dirty="0" err="1"/>
              <a:t>your</a:t>
            </a:r>
            <a:r>
              <a:rPr lang="fr-FR" sz="2000" b="1" dirty="0"/>
              <a:t> </a:t>
            </a:r>
            <a:r>
              <a:rPr lang="fr-FR" sz="2000" b="1" dirty="0" err="1"/>
              <a:t>university</a:t>
            </a:r>
            <a:r>
              <a:rPr lang="fr-FR" sz="2000" b="1" dirty="0"/>
              <a:t> </a:t>
            </a:r>
            <a:r>
              <a:rPr lang="fr-FR" sz="2000" b="1" dirty="0" err="1"/>
              <a:t>mailbox</a:t>
            </a:r>
            <a:r>
              <a:rPr lang="fr-FR" sz="2000" b="1" dirty="0"/>
              <a:t> to </a:t>
            </a:r>
            <a:r>
              <a:rPr lang="fr-FR" sz="2000" b="1" dirty="0" err="1"/>
              <a:t>your</a:t>
            </a:r>
            <a:r>
              <a:rPr lang="fr-FR" sz="2000" b="1" dirty="0"/>
              <a:t> </a:t>
            </a:r>
            <a:r>
              <a:rPr lang="fr-FR" sz="2000" b="1" dirty="0" err="1"/>
              <a:t>personnal</a:t>
            </a:r>
            <a:r>
              <a:rPr lang="fr-FR" sz="2000" b="1" dirty="0"/>
              <a:t> email address.</a:t>
            </a:r>
          </a:p>
          <a:p>
            <a:pPr algn="just"/>
            <a:endParaRPr lang="fr-FR" sz="2000" b="1" dirty="0"/>
          </a:p>
          <a:p>
            <a:pPr algn="just"/>
            <a:r>
              <a:rPr lang="fr-FR" sz="2000" b="1" dirty="0"/>
              <a:t>Please note </a:t>
            </a:r>
            <a:r>
              <a:rPr lang="fr-FR" sz="2000" b="1" dirty="0" err="1"/>
              <a:t>that</a:t>
            </a:r>
            <a:r>
              <a:rPr lang="fr-FR" sz="2000" b="1" dirty="0"/>
              <a:t> </a:t>
            </a:r>
            <a:r>
              <a:rPr lang="fr-FR" sz="2000" b="1" dirty="0" err="1"/>
              <a:t>it</a:t>
            </a:r>
            <a:r>
              <a:rPr lang="fr-FR" sz="2000" b="1" dirty="0"/>
              <a:t> </a:t>
            </a:r>
            <a:r>
              <a:rPr lang="fr-FR" sz="2000" b="1" dirty="0" err="1"/>
              <a:t>is</a:t>
            </a:r>
            <a:r>
              <a:rPr lang="fr-FR" sz="2000" b="1" dirty="0"/>
              <a:t> not possible to </a:t>
            </a:r>
            <a:r>
              <a:rPr lang="fr-FR" sz="2000" b="1" dirty="0" err="1"/>
              <a:t>access</a:t>
            </a:r>
            <a:r>
              <a:rPr lang="fr-FR" sz="2000" b="1" dirty="0"/>
              <a:t> to </a:t>
            </a:r>
            <a:r>
              <a:rPr lang="fr-FR" sz="2000" b="1" dirty="0" err="1"/>
              <a:t>university</a:t>
            </a:r>
            <a:r>
              <a:rPr lang="fr-FR" sz="2000" b="1" dirty="0"/>
              <a:t> email address </a:t>
            </a:r>
            <a:r>
              <a:rPr lang="fr-FR" sz="2000" b="1" dirty="0" err="1"/>
              <a:t>with</a:t>
            </a:r>
            <a:r>
              <a:rPr lang="fr-FR" sz="2000" b="1" dirty="0"/>
              <a:t> POP/IMAP clients, </a:t>
            </a:r>
            <a:r>
              <a:rPr lang="fr-FR" sz="2000" b="1" dirty="0" err="1"/>
              <a:t>you</a:t>
            </a:r>
            <a:r>
              <a:rPr lang="fr-FR" sz="2000" b="1" dirty="0"/>
              <a:t> must use the </a:t>
            </a:r>
            <a:r>
              <a:rPr lang="fr-FR" sz="2000" b="1" dirty="0" err="1"/>
              <a:t>webmail</a:t>
            </a:r>
            <a:r>
              <a:rPr lang="fr-FR" sz="2000" b="1" dirty="0"/>
              <a:t> or make a redirection to </a:t>
            </a:r>
            <a:r>
              <a:rPr lang="fr-FR" sz="2000" b="1" dirty="0" err="1"/>
              <a:t>another</a:t>
            </a:r>
            <a:r>
              <a:rPr lang="fr-FR" sz="2000" b="1" dirty="0"/>
              <a:t> email address.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0504" y="6492874"/>
            <a:ext cx="15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242271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1403</Words>
  <Application>Microsoft Office PowerPoint</Application>
  <PresentationFormat>Affichage à l'écran (4:3)</PresentationFormat>
  <Paragraphs>209</Paragraphs>
  <Slides>14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Thème Office</vt:lpstr>
      <vt:lpstr>Présentation PowerPoint</vt:lpstr>
      <vt:lpstr>IT department: permanence and assistance</vt:lpstr>
      <vt:lpstr>IM2AG Wiki</vt:lpstr>
      <vt:lpstr>Lab rooms</vt:lpstr>
      <vt:lpstr>Ubuntu</vt:lpstr>
      <vt:lpstr>UGA Accounts</vt:lpstr>
      <vt:lpstr>Accounts - During the first month</vt:lpstr>
      <vt:lpstr>Student card (for UGA students)</vt:lpstr>
      <vt:lpstr>UGA Webmail</vt:lpstr>
      <vt:lpstr>Home directory at IM2AG</vt:lpstr>
      <vt:lpstr>Printing</vt:lpstr>
      <vt:lpstr>WiFi access</vt:lpstr>
      <vt:lpstr>Time schedule (ADE)</vt:lpstr>
      <vt:lpstr>Useful links</vt:lpstr>
    </vt:vector>
  </TitlesOfParts>
  <Company>Université Stendhal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SAMBA-ROBIN Nadia</dc:creator>
  <cp:lastModifiedBy>Michael Magi</cp:lastModifiedBy>
  <cp:revision>68</cp:revision>
  <cp:lastPrinted>2016-11-23T17:49:52Z</cp:lastPrinted>
  <dcterms:created xsi:type="dcterms:W3CDTF">2016-04-19T07:56:29Z</dcterms:created>
  <dcterms:modified xsi:type="dcterms:W3CDTF">2024-08-28T08:18:29Z</dcterms:modified>
</cp:coreProperties>
</file>