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3" r:id="rId2"/>
    <p:sldId id="276" r:id="rId3"/>
    <p:sldId id="281" r:id="rId4"/>
    <p:sldId id="277" r:id="rId5"/>
    <p:sldId id="267" r:id="rId6"/>
    <p:sldId id="282" r:id="rId7"/>
    <p:sldId id="283" r:id="rId8"/>
    <p:sldId id="266" r:id="rId9"/>
    <p:sldId id="278" r:id="rId10"/>
    <p:sldId id="279" r:id="rId11"/>
    <p:sldId id="280" r:id="rId12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>
      <p:cViewPr varScale="1">
        <p:scale>
          <a:sx n="118" d="100"/>
          <a:sy n="118" d="100"/>
        </p:scale>
        <p:origin x="127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1638" y="-9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F31A8-45A8-4EB7-A4EF-CC54239206A0}" type="datetimeFigureOut">
              <a:rPr lang="fr-FR" smtClean="0"/>
              <a:t>03/09/2019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4C15-734D-426D-B8FC-07F0A558D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5330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F14B9-DF48-4988-8D47-12220089B8E9}" type="datetimeFigureOut">
              <a:rPr lang="fr-FR" smtClean="0"/>
              <a:t>03/09/2019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125CE-D27A-4C6F-80D8-FF68996E2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3903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662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892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095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242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961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672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325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832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728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095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/>
          <p:cNvGrpSpPr/>
          <p:nvPr userDrawn="1"/>
        </p:nvGrpSpPr>
        <p:grpSpPr>
          <a:xfrm>
            <a:off x="380504" y="0"/>
            <a:ext cx="8763493" cy="6877055"/>
            <a:chOff x="380504" y="0"/>
            <a:chExt cx="8763493" cy="6877055"/>
          </a:xfrm>
        </p:grpSpPr>
        <p:pic>
          <p:nvPicPr>
            <p:cNvPr id="12" name="Image 11" descr="LOGO_UGA_VO_RVB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9863" y="0"/>
              <a:ext cx="1294537" cy="839870"/>
            </a:xfrm>
            <a:prstGeom prst="rect">
              <a:avLst/>
            </a:prstGeom>
          </p:spPr>
        </p:pic>
        <p:pic>
          <p:nvPicPr>
            <p:cNvPr id="13" name="Image 12"/>
            <p:cNvPicPr preferRelativeResize="0"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5450827" y="3183885"/>
              <a:ext cx="366415" cy="7019925"/>
            </a:xfrm>
            <a:prstGeom prst="rect">
              <a:avLst/>
            </a:prstGeom>
            <a:solidFill>
              <a:srgbClr val="C0504D"/>
            </a:solidFill>
          </p:spPr>
        </p:pic>
        <p:sp>
          <p:nvSpPr>
            <p:cNvPr id="14" name="Rectangle 13"/>
            <p:cNvSpPr/>
            <p:nvPr/>
          </p:nvSpPr>
          <p:spPr>
            <a:xfrm>
              <a:off x="380504" y="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504" y="651064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0504" y="1586216"/>
              <a:ext cx="457200" cy="76200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Espace réservé de la date 22"/>
          <p:cNvSpPr>
            <a:spLocks noGrp="1"/>
          </p:cNvSpPr>
          <p:nvPr>
            <p:ph type="dt" sz="half" idx="10"/>
          </p:nvPr>
        </p:nvSpPr>
        <p:spPr>
          <a:xfrm>
            <a:off x="380504" y="6475822"/>
            <a:ext cx="1628944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6E649DB-2B21-45A5-BE87-71F4482E545C}" type="datetime1">
              <a:rPr lang="fr-FR" smtClean="0"/>
              <a:t>03/09/2019</a:t>
            </a:fld>
            <a:endParaRPr lang="fr-FR" dirty="0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>
          <a:xfrm>
            <a:off x="6156176" y="6492874"/>
            <a:ext cx="2895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26" name="Titre 1"/>
          <p:cNvSpPr>
            <a:spLocks noGrp="1"/>
          </p:cNvSpPr>
          <p:nvPr>
            <p:ph type="ctrTitle"/>
          </p:nvPr>
        </p:nvSpPr>
        <p:spPr>
          <a:xfrm>
            <a:off x="380504" y="446807"/>
            <a:ext cx="7772400" cy="1139409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E3061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27" name="Sous-titre 2"/>
          <p:cNvSpPr>
            <a:spLocks noGrp="1"/>
          </p:cNvSpPr>
          <p:nvPr>
            <p:ph type="subTitle" idx="1"/>
          </p:nvPr>
        </p:nvSpPr>
        <p:spPr>
          <a:xfrm>
            <a:off x="358361" y="198884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880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/>
          <p:cNvGrpSpPr/>
          <p:nvPr userDrawn="1"/>
        </p:nvGrpSpPr>
        <p:grpSpPr>
          <a:xfrm>
            <a:off x="380504" y="0"/>
            <a:ext cx="8763493" cy="6877055"/>
            <a:chOff x="380504" y="0"/>
            <a:chExt cx="8763493" cy="6877055"/>
          </a:xfrm>
        </p:grpSpPr>
        <p:pic>
          <p:nvPicPr>
            <p:cNvPr id="12" name="Image 11" descr="LOGO_UGA_VO_RVB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9863" y="0"/>
              <a:ext cx="1294537" cy="839870"/>
            </a:xfrm>
            <a:prstGeom prst="rect">
              <a:avLst/>
            </a:prstGeom>
          </p:spPr>
        </p:pic>
        <p:pic>
          <p:nvPicPr>
            <p:cNvPr id="13" name="Image 12"/>
            <p:cNvPicPr preferRelativeResize="0"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5450827" y="3183885"/>
              <a:ext cx="366415" cy="7019925"/>
            </a:xfrm>
            <a:prstGeom prst="rect">
              <a:avLst/>
            </a:prstGeom>
            <a:solidFill>
              <a:srgbClr val="C0504D"/>
            </a:solidFill>
          </p:spPr>
        </p:pic>
        <p:sp>
          <p:nvSpPr>
            <p:cNvPr id="14" name="Rectangle 13"/>
            <p:cNvSpPr/>
            <p:nvPr/>
          </p:nvSpPr>
          <p:spPr>
            <a:xfrm>
              <a:off x="380504" y="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504" y="651064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0504" y="1586216"/>
              <a:ext cx="457200" cy="76200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Espace réservé de la date 22"/>
          <p:cNvSpPr>
            <a:spLocks noGrp="1"/>
          </p:cNvSpPr>
          <p:nvPr>
            <p:ph type="dt" sz="half" idx="10"/>
          </p:nvPr>
        </p:nvSpPr>
        <p:spPr>
          <a:xfrm>
            <a:off x="380504" y="6475822"/>
            <a:ext cx="1628944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4067101-9715-437D-968A-0F8D10F46F6A}" type="datetime1">
              <a:rPr lang="fr-FR" smtClean="0"/>
              <a:t>03/09/2019</a:t>
            </a:fld>
            <a:endParaRPr lang="fr-FR" dirty="0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>
          <a:xfrm>
            <a:off x="6156176" y="6492874"/>
            <a:ext cx="2895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26" name="Titre 1"/>
          <p:cNvSpPr>
            <a:spLocks noGrp="1"/>
          </p:cNvSpPr>
          <p:nvPr>
            <p:ph type="ctrTitle"/>
          </p:nvPr>
        </p:nvSpPr>
        <p:spPr>
          <a:xfrm>
            <a:off x="380504" y="446807"/>
            <a:ext cx="8153896" cy="1139409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E3061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380504" y="1988840"/>
            <a:ext cx="8153896" cy="2160588"/>
          </a:xfrm>
        </p:spPr>
        <p:txBody>
          <a:bodyPr/>
          <a:lstStyle>
            <a:lvl1pPr marL="342900" indent="-342900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§"/>
              <a:defRPr sz="2800"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31403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94D5-A53B-4DA3-933A-D5075BA4AB72}" type="datetime1">
              <a:rPr lang="fr-FR" smtClean="0"/>
              <a:t>03/09/2019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AA50-1E89-B34C-8477-5F736D4F23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80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195DE-F52B-408F-884C-6BD86209046E}" type="datetime1">
              <a:rPr lang="fr-FR" smtClean="0"/>
              <a:t>03/09/2019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Computer ressources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940FC-8DC0-4158-BA1C-5E09F49F23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86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3" r:id="rId3"/>
    <p:sldLayoutId id="2147483662" r:id="rId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vpn.grenet.fr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caseine.org/" TargetMode="External"/><Relationship Id="rId3" Type="http://schemas.openxmlformats.org/officeDocument/2006/relationships/hyperlink" Target="https://im2ag.univ-grenoble-alpes.fr/" TargetMode="External"/><Relationship Id="rId7" Type="http://schemas.openxmlformats.org/officeDocument/2006/relationships/hyperlink" Target="https://im2ag-moodle.e.ujf-grenoble.f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o.univ-grenoble-alpes.fr/" TargetMode="External"/><Relationship Id="rId5" Type="http://schemas.openxmlformats.org/officeDocument/2006/relationships/hyperlink" Target="http://ensimag.grenoble-inp.fr/" TargetMode="External"/><Relationship Id="rId4" Type="http://schemas.openxmlformats.org/officeDocument/2006/relationships/hyperlink" Target="http://univ-grenoble-alpes.f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m2ag-service-informatique@univ-grenoble-alpes.f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m2ag-incidents.univ-grenoble-alpes.f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2ag-wiki.univ-grenoble-alpes.f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o.univ-grenoble-alpes.f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eo.univ-grenoble-alpes.f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mpression.univ-grenoble-alpes.fr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97" r="3213" b="9104"/>
          <a:stretch/>
        </p:blipFill>
        <p:spPr>
          <a:xfrm>
            <a:off x="0" y="-1"/>
            <a:ext cx="9144000" cy="4762501"/>
          </a:xfrm>
          <a:prstGeom prst="rect">
            <a:avLst/>
          </a:prstGeom>
        </p:spPr>
      </p:pic>
      <p:pic>
        <p:nvPicPr>
          <p:cNvPr id="8" name="Image 7" descr="filtre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84"/>
            <a:ext cx="4759627" cy="4778589"/>
          </a:xfrm>
          <a:prstGeom prst="rect">
            <a:avLst/>
          </a:prstGeom>
        </p:spPr>
      </p:pic>
      <p:pic>
        <p:nvPicPr>
          <p:cNvPr id="4" name="Image 3" descr="LOGO_UGA_VO_RVB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440" y="0"/>
            <a:ext cx="1970798" cy="1278615"/>
          </a:xfrm>
          <a:prstGeom prst="rect">
            <a:avLst/>
          </a:prstGeom>
        </p:spPr>
      </p:pic>
      <p:grpSp>
        <p:nvGrpSpPr>
          <p:cNvPr id="3" name="Groupe 2"/>
          <p:cNvGrpSpPr/>
          <p:nvPr/>
        </p:nvGrpSpPr>
        <p:grpSpPr>
          <a:xfrm>
            <a:off x="389965" y="5005660"/>
            <a:ext cx="7601510" cy="1087636"/>
            <a:chOff x="389965" y="4775305"/>
            <a:chExt cx="7601510" cy="1087636"/>
          </a:xfrm>
        </p:grpSpPr>
        <p:sp>
          <p:nvSpPr>
            <p:cNvPr id="9" name="Titre 1"/>
            <p:cNvSpPr txBox="1">
              <a:spLocks/>
            </p:cNvSpPr>
            <p:nvPr/>
          </p:nvSpPr>
          <p:spPr>
            <a:xfrm>
              <a:off x="389965" y="4775305"/>
              <a:ext cx="7601510" cy="104953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90000"/>
                </a:lnSpc>
              </a:pPr>
              <a:r>
                <a:rPr lang="de-DE" sz="3000" b="1" dirty="0" smtClean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COMPUTER </a:t>
              </a:r>
              <a:r>
                <a:rPr lang="de-DE" sz="3000" b="1" dirty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RESSOURCES</a:t>
              </a:r>
              <a:br>
                <a:rPr lang="de-DE" sz="3000" b="1" dirty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de-DE" sz="3000" b="1" dirty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UFR IM²AG - </a:t>
              </a:r>
              <a:r>
                <a:rPr lang="de-DE" sz="3000" b="1" dirty="0" smtClean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2019-2020</a:t>
              </a:r>
              <a:endParaRPr lang="fr-F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5131" y="5786741"/>
              <a:ext cx="457200" cy="76200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19942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WiFi</a:t>
            </a:r>
            <a:r>
              <a:rPr lang="fr-FR" dirty="0"/>
              <a:t> </a:t>
            </a:r>
            <a:r>
              <a:rPr lang="fr-FR" dirty="0" err="1"/>
              <a:t>access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392488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 smtClean="0">
                <a:latin typeface="+mn-lt"/>
              </a:rPr>
              <a:t>SSID</a:t>
            </a:r>
            <a:r>
              <a:rPr lang="en-US" sz="2000" b="1" dirty="0">
                <a:latin typeface="+mn-lt"/>
              </a:rPr>
              <a:t>: </a:t>
            </a:r>
            <a:r>
              <a:rPr lang="en-US" sz="2000" dirty="0" err="1">
                <a:latin typeface="+mn-lt"/>
              </a:rPr>
              <a:t>wifi</a:t>
            </a:r>
            <a:r>
              <a:rPr lang="en-US" sz="2000" dirty="0">
                <a:latin typeface="+mn-lt"/>
              </a:rPr>
              <a:t>-campus </a:t>
            </a: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Access from all places on the </a:t>
            </a:r>
            <a:r>
              <a:rPr lang="en-US" sz="2000" b="1" dirty="0" smtClean="0">
                <a:latin typeface="+mn-lt"/>
              </a:rPr>
              <a:t>campus</a:t>
            </a: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First way of connection: </a:t>
            </a:r>
            <a:r>
              <a:rPr lang="en-US" sz="2000" dirty="0">
                <a:latin typeface="+mn-lt"/>
              </a:rPr>
              <a:t>captive portal (for web access only)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Connect to the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WiFi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Try to access to any webpage with your web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browser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You will be redirected to the connection portal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Authenticate with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UGA account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Second way of connection: </a:t>
            </a:r>
            <a:r>
              <a:rPr lang="en-US" sz="2000" dirty="0">
                <a:latin typeface="+mn-lt"/>
              </a:rPr>
              <a:t>VPN (for web and pedagogic resources)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Connect to the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WiFi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Follow instructions on </a:t>
            </a:r>
            <a:r>
              <a:rPr lang="en-US" sz="2000" dirty="0">
                <a:solidFill>
                  <a:schemeClr val="tx1"/>
                </a:solidFill>
                <a:latin typeface="+mn-lt"/>
                <a:hlinkClick r:id="rId3"/>
              </a:rPr>
              <a:t>http://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hlinkClick r:id="rId3"/>
              </a:rPr>
              <a:t>vpn.grenet.fr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to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install VPN client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Authenticate with the AGALAN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account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Please note that VPN access also work from home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10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00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Useful</a:t>
            </a:r>
            <a:r>
              <a:rPr lang="fr-FR" dirty="0" smtClean="0"/>
              <a:t> links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844824"/>
            <a:ext cx="8534119" cy="4392488"/>
          </a:xfrm>
        </p:spPr>
        <p:txBody>
          <a:bodyPr>
            <a:normAutofit fontScale="92500" lnSpcReduction="20000"/>
          </a:bodyPr>
          <a:lstStyle/>
          <a:p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UFR IM2AG </a:t>
            </a:r>
            <a:r>
              <a:rPr lang="de-DE" sz="2000" b="1" dirty="0" err="1" smtClean="0">
                <a:latin typeface="+mn-lt"/>
              </a:rPr>
              <a:t>website</a:t>
            </a:r>
            <a:r>
              <a:rPr lang="de-DE" sz="2000" b="1" dirty="0" smtClean="0">
                <a:latin typeface="+mn-lt"/>
              </a:rPr>
              <a:t>:  </a:t>
            </a:r>
            <a:r>
              <a:rPr lang="de-DE" sz="2000" b="1" dirty="0" smtClean="0">
                <a:latin typeface="+mn-lt"/>
                <a:hlinkClick r:id="rId3"/>
              </a:rPr>
              <a:t>http://</a:t>
            </a:r>
            <a:r>
              <a:rPr lang="de-DE" sz="2000" b="1" dirty="0">
                <a:latin typeface="+mn-lt"/>
                <a:hlinkClick r:id="rId3"/>
              </a:rPr>
              <a:t>im2ag.univ-grenoble-alpes.fr</a:t>
            </a:r>
            <a:r>
              <a:rPr lang="de-DE" sz="2000" b="1" dirty="0" smtClean="0">
                <a:latin typeface="+mn-lt"/>
                <a:hlinkClick r:id="rId3"/>
              </a:rPr>
              <a:t>/</a:t>
            </a:r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UGA </a:t>
            </a:r>
            <a:r>
              <a:rPr lang="de-DE" sz="2000" b="1" dirty="0" err="1" smtClean="0">
                <a:latin typeface="+mn-lt"/>
              </a:rPr>
              <a:t>website</a:t>
            </a:r>
            <a:r>
              <a:rPr lang="de-DE" sz="2000" b="1" dirty="0" smtClean="0">
                <a:latin typeface="+mn-lt"/>
              </a:rPr>
              <a:t>: </a:t>
            </a:r>
            <a:r>
              <a:rPr lang="de-DE" sz="2000" b="1" dirty="0">
                <a:latin typeface="+mn-lt"/>
                <a:hlinkClick r:id="rId4"/>
              </a:rPr>
              <a:t>http://univ-grenoble-alpes.fr</a:t>
            </a:r>
            <a:r>
              <a:rPr lang="de-DE" sz="2000" b="1" dirty="0" smtClean="0">
                <a:latin typeface="+mn-lt"/>
                <a:hlinkClick r:id="rId4"/>
              </a:rPr>
              <a:t>/</a:t>
            </a:r>
            <a:endParaRPr lang="de-DE" sz="2000" b="1" dirty="0" smtClean="0">
              <a:latin typeface="+mn-lt"/>
            </a:endParaRPr>
          </a:p>
          <a:p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ENSIMAG </a:t>
            </a:r>
            <a:r>
              <a:rPr lang="de-DE" sz="2000" b="1" dirty="0" err="1" smtClean="0">
                <a:latin typeface="+mn-lt"/>
              </a:rPr>
              <a:t>website</a:t>
            </a:r>
            <a:r>
              <a:rPr lang="de-DE" sz="2000" b="1" dirty="0" smtClean="0">
                <a:latin typeface="+mn-lt"/>
              </a:rPr>
              <a:t>: </a:t>
            </a:r>
            <a:r>
              <a:rPr lang="de-DE" sz="2000" b="1" dirty="0">
                <a:latin typeface="+mn-lt"/>
                <a:hlinkClick r:id="rId5"/>
              </a:rPr>
              <a:t>http://ensimag.grenoble-inp.fr</a:t>
            </a:r>
            <a:r>
              <a:rPr lang="de-DE" sz="2000" b="1" dirty="0" smtClean="0">
                <a:latin typeface="+mn-lt"/>
                <a:hlinkClick r:id="rId5"/>
              </a:rPr>
              <a:t>/</a:t>
            </a:r>
            <a:endParaRPr lang="de-DE" sz="2000" b="1" dirty="0" smtClean="0">
              <a:latin typeface="+mn-lt"/>
            </a:endParaRPr>
          </a:p>
          <a:p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UGA </a:t>
            </a:r>
            <a:r>
              <a:rPr lang="de-DE" sz="2000" b="1" dirty="0" err="1" smtClean="0">
                <a:latin typeface="+mn-lt"/>
              </a:rPr>
              <a:t>student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err="1" smtClean="0">
                <a:latin typeface="+mn-lt"/>
              </a:rPr>
              <a:t>portal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smtClean="0">
                <a:latin typeface="+mn-lt"/>
                <a:hlinkClick r:id="rId6"/>
              </a:rPr>
              <a:t>https://leo.univ-grenoble-alpes.fr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err="1" smtClean="0">
                <a:latin typeface="+mn-lt"/>
              </a:rPr>
              <a:t>where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err="1" smtClean="0">
                <a:latin typeface="+mn-lt"/>
              </a:rPr>
              <a:t>you</a:t>
            </a:r>
            <a:r>
              <a:rPr lang="de-DE" sz="2000" b="1" dirty="0" smtClean="0">
                <a:latin typeface="+mn-lt"/>
              </a:rPr>
              <a:t> will find: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Links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to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your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email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address</a:t>
            </a:r>
            <a:endParaRPr lang="de-DE" sz="2000" b="1" dirty="0" smtClean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chemeClr val="tx1"/>
                </a:solidFill>
              </a:rPr>
              <a:t>Link </a:t>
            </a:r>
            <a:r>
              <a:rPr lang="de-DE" sz="2000" b="1" dirty="0" err="1" smtClean="0">
                <a:solidFill>
                  <a:schemeClr val="tx1"/>
                </a:solidFill>
              </a:rPr>
              <a:t>to</a:t>
            </a:r>
            <a:r>
              <a:rPr lang="de-DE" sz="2000" b="1" dirty="0" smtClean="0">
                <a:solidFill>
                  <a:schemeClr val="tx1"/>
                </a:solidFill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</a:rPr>
              <a:t>the</a:t>
            </a:r>
            <a:r>
              <a:rPr lang="de-DE" sz="2000" b="1" dirty="0" smtClean="0">
                <a:solidFill>
                  <a:schemeClr val="tx1"/>
                </a:solidFill>
              </a:rPr>
              <a:t> ADE </a:t>
            </a:r>
            <a:r>
              <a:rPr lang="de-DE" sz="2000" b="1" dirty="0" err="1" smtClean="0">
                <a:solidFill>
                  <a:schemeClr val="tx1"/>
                </a:solidFill>
              </a:rPr>
              <a:t>schedule</a:t>
            </a:r>
            <a:endParaRPr lang="de-DE" sz="2000" b="1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Account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management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(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password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change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, etc.)</a:t>
            </a:r>
            <a:endParaRPr lang="de-DE" sz="2000" b="1" dirty="0">
              <a:solidFill>
                <a:schemeClr val="tx1"/>
              </a:solidFill>
              <a:latin typeface="+mn-lt"/>
            </a:endParaRPr>
          </a:p>
          <a:p>
            <a:endParaRPr lang="de-DE" sz="2000" b="1" dirty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UGA </a:t>
            </a:r>
            <a:r>
              <a:rPr lang="de-DE" sz="2000" b="1" dirty="0" err="1" smtClean="0">
                <a:latin typeface="+mn-lt"/>
              </a:rPr>
              <a:t>Moodle</a:t>
            </a:r>
            <a:r>
              <a:rPr lang="de-DE" sz="2000" b="1" dirty="0" smtClean="0">
                <a:latin typeface="+mn-lt"/>
              </a:rPr>
              <a:t>: </a:t>
            </a:r>
            <a:r>
              <a:rPr lang="fr-FR" sz="2000" b="1" dirty="0">
                <a:latin typeface="+mn-lt"/>
                <a:hlinkClick r:id="rId7"/>
              </a:rPr>
              <a:t>https://im2ag-moodle.e.ujf-grenoble.fr</a:t>
            </a:r>
            <a:r>
              <a:rPr lang="fr-FR" sz="2000" b="1" dirty="0" smtClean="0">
                <a:latin typeface="+mn-lt"/>
                <a:hlinkClick r:id="rId7"/>
              </a:rPr>
              <a:t>/</a:t>
            </a:r>
            <a:endParaRPr lang="fr-FR" sz="2000" b="1" dirty="0" smtClean="0">
              <a:latin typeface="+mn-lt"/>
            </a:endParaRPr>
          </a:p>
          <a:p>
            <a:r>
              <a:rPr lang="fr-FR" sz="2000" b="1" dirty="0" smtClean="0">
                <a:latin typeface="+mn-lt"/>
              </a:rPr>
              <a:t>ENSIMAG Moodle: </a:t>
            </a:r>
            <a:r>
              <a:rPr lang="fr-FR" sz="2000" b="1" dirty="0">
                <a:latin typeface="+mn-lt"/>
                <a:hlinkClick r:id="rId8"/>
              </a:rPr>
              <a:t>https://caseine.org/</a:t>
            </a:r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 </a:t>
            </a:r>
          </a:p>
          <a:p>
            <a:endParaRPr lang="de-DE" sz="2000" b="1" dirty="0">
              <a:latin typeface="+mn-lt"/>
            </a:endParaRPr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11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11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IT </a:t>
            </a:r>
            <a:r>
              <a:rPr lang="fr-FR" dirty="0" err="1" smtClean="0"/>
              <a:t>department</a:t>
            </a:r>
            <a:r>
              <a:rPr lang="fr-FR" dirty="0" smtClean="0"/>
              <a:t>: permanence </a:t>
            </a:r>
            <a:r>
              <a:rPr lang="fr-FR" dirty="0"/>
              <a:t>and assistance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844824"/>
            <a:ext cx="8534119" cy="4320480"/>
          </a:xfrm>
        </p:spPr>
        <p:txBody>
          <a:bodyPr>
            <a:normAutofit/>
          </a:bodyPr>
          <a:lstStyle/>
          <a:p>
            <a:pPr marL="0" lvl="1" algn="l"/>
            <a:endParaRPr lang="en-US" sz="2400" b="1" dirty="0" smtClean="0">
              <a:solidFill>
                <a:schemeClr val="tx1"/>
              </a:solidFill>
            </a:endParaRPr>
          </a:p>
          <a:p>
            <a:pPr marL="0" lvl="1" algn="l"/>
            <a:r>
              <a:rPr lang="en-US" sz="2400" b="1" dirty="0" smtClean="0">
                <a:solidFill>
                  <a:schemeClr val="tx1"/>
                </a:solidFill>
              </a:rPr>
              <a:t>IT </a:t>
            </a:r>
            <a:r>
              <a:rPr lang="en-US" sz="2400" b="1" dirty="0">
                <a:solidFill>
                  <a:schemeClr val="tx1"/>
                </a:solidFill>
              </a:rPr>
              <a:t>department permanence for students</a:t>
            </a:r>
            <a:r>
              <a:rPr lang="en-US" sz="2400" b="1" dirty="0" smtClean="0">
                <a:solidFill>
                  <a:schemeClr val="tx1"/>
                </a:solidFill>
              </a:rPr>
              <a:t>: </a:t>
            </a:r>
            <a:r>
              <a:rPr lang="en-US" sz="2400" dirty="0" smtClean="0">
                <a:solidFill>
                  <a:schemeClr val="tx1"/>
                </a:solidFill>
              </a:rPr>
              <a:t>room 207a</a:t>
            </a:r>
            <a:endParaRPr lang="en-US" sz="2400" b="1" dirty="0">
              <a:solidFill>
                <a:schemeClr val="tx1"/>
              </a:solidFill>
            </a:endParaRPr>
          </a:p>
          <a:p>
            <a:pPr marL="0" lvl="1" algn="l"/>
            <a:r>
              <a:rPr lang="en-US" sz="2400" dirty="0" smtClean="0">
                <a:solidFill>
                  <a:schemeClr val="tx1"/>
                </a:solidFill>
              </a:rPr>
              <a:t>	Monday to Thursday: 	8:00-12:30 / 13:30-18:30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	Friday: 			8:00-12:30 / 13:30-17:30</a:t>
            </a:r>
          </a:p>
          <a:p>
            <a:pPr marL="0" lvl="1" algn="l"/>
            <a:endParaRPr lang="en-US" sz="2400" dirty="0">
              <a:solidFill>
                <a:schemeClr val="tx1"/>
              </a:solidFill>
            </a:endParaRPr>
          </a:p>
          <a:p>
            <a:pPr marL="0" lvl="1" algn="l"/>
            <a:r>
              <a:rPr lang="en-US" sz="2400" b="1" dirty="0">
                <a:solidFill>
                  <a:schemeClr val="tx1"/>
                </a:solidFill>
              </a:rPr>
              <a:t>Out of hours:</a:t>
            </a:r>
          </a:p>
          <a:p>
            <a:pPr marL="0" lvl="1" algn="l"/>
            <a:r>
              <a:rPr lang="en-US" sz="2400" dirty="0" smtClean="0">
                <a:solidFill>
                  <a:schemeClr val="tx1"/>
                </a:solidFill>
              </a:rPr>
              <a:t>	Mail </a:t>
            </a:r>
            <a:r>
              <a:rPr lang="en-US" sz="2400" dirty="0">
                <a:solidFill>
                  <a:schemeClr val="tx1"/>
                </a:solidFill>
              </a:rPr>
              <a:t>to </a:t>
            </a:r>
            <a:r>
              <a:rPr lang="en-US" sz="2400" dirty="0" smtClean="0">
                <a:solidFill>
                  <a:schemeClr val="tx1"/>
                </a:solidFill>
                <a:hlinkClick r:id="rId3"/>
              </a:rPr>
              <a:t>im2ag-service-informatique@univ-grenoble-alpes.fr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0" lvl="1" algn="l"/>
            <a:r>
              <a:rPr lang="en-US" sz="2400" b="1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Open a ticket: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fr-FR" sz="2400" dirty="0">
                <a:hlinkClick r:id="rId4"/>
              </a:rPr>
              <a:t>http://im2ag-incidents.univ-grenoble-alpes.fr</a:t>
            </a:r>
            <a:endParaRPr lang="fr-FR" dirty="0"/>
          </a:p>
          <a:p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2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43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IM2AG Wiki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176464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You </a:t>
            </a:r>
            <a:r>
              <a:rPr lang="fr-FR" sz="2400" b="1" dirty="0" err="1" smtClean="0"/>
              <a:t>can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find</a:t>
            </a:r>
            <a:r>
              <a:rPr lang="fr-FR" sz="2400" b="1" dirty="0" smtClean="0"/>
              <a:t> a lot of </a:t>
            </a:r>
            <a:r>
              <a:rPr lang="fr-FR" sz="2400" b="1" dirty="0" err="1" smtClean="0"/>
              <a:t>useful</a:t>
            </a:r>
            <a:r>
              <a:rPr lang="fr-FR" sz="2400" b="1" dirty="0" smtClean="0"/>
              <a:t> information on </a:t>
            </a:r>
            <a:r>
              <a:rPr lang="fr-FR" sz="2400" b="1" dirty="0" err="1" smtClean="0"/>
              <a:t>our</a:t>
            </a:r>
            <a:r>
              <a:rPr lang="fr-FR" sz="2400" b="1" dirty="0" smtClean="0"/>
              <a:t> Wiki:</a:t>
            </a:r>
          </a:p>
          <a:p>
            <a:endParaRPr lang="fr-FR" sz="2400" dirty="0"/>
          </a:p>
          <a:p>
            <a:r>
              <a:rPr lang="fr-FR" sz="2400" dirty="0">
                <a:hlinkClick r:id="rId3"/>
              </a:rPr>
              <a:t>http://</a:t>
            </a:r>
            <a:r>
              <a:rPr lang="fr-FR" sz="2400" dirty="0" smtClean="0">
                <a:hlinkClick r:id="rId3"/>
              </a:rPr>
              <a:t>im2ag-wiki.univ-grenoble-alpes.fr</a:t>
            </a:r>
            <a:endParaRPr lang="fr-FR" sz="2400" dirty="0" smtClean="0"/>
          </a:p>
          <a:p>
            <a:endParaRPr lang="fr-FR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About computer ressources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Printing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How to </a:t>
            </a:r>
            <a:r>
              <a:rPr lang="fr-FR" sz="2000" dirty="0" err="1" smtClean="0">
                <a:solidFill>
                  <a:schemeClr val="tx1"/>
                </a:solidFill>
              </a:rPr>
              <a:t>connect</a:t>
            </a:r>
            <a:r>
              <a:rPr lang="fr-FR" sz="2000" dirty="0" smtClean="0">
                <a:solidFill>
                  <a:schemeClr val="tx1"/>
                </a:solidFill>
              </a:rPr>
              <a:t> to IM2AG computer ressources </a:t>
            </a:r>
            <a:r>
              <a:rPr lang="fr-FR" sz="2000" dirty="0" err="1" smtClean="0">
                <a:solidFill>
                  <a:schemeClr val="tx1"/>
                </a:solidFill>
              </a:rPr>
              <a:t>from</a:t>
            </a:r>
            <a:r>
              <a:rPr lang="fr-FR" sz="2000" dirty="0" smtClean="0">
                <a:solidFill>
                  <a:schemeClr val="tx1"/>
                </a:solidFill>
              </a:rPr>
              <a:t> home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err="1" smtClean="0">
                <a:solidFill>
                  <a:schemeClr val="tx1"/>
                </a:solidFill>
              </a:rPr>
              <a:t>Technical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err="1" smtClean="0">
                <a:solidFill>
                  <a:schemeClr val="tx1"/>
                </a:solidFill>
              </a:rPr>
              <a:t>details</a:t>
            </a:r>
            <a:r>
              <a:rPr lang="fr-FR" sz="2000" dirty="0" smtClean="0">
                <a:solidFill>
                  <a:schemeClr val="tx1"/>
                </a:solidFill>
              </a:rPr>
              <a:t> for computers or softwares, etc.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3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649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Lab</a:t>
            </a:r>
            <a:r>
              <a:rPr lang="fr-FR" dirty="0"/>
              <a:t> </a:t>
            </a:r>
            <a:r>
              <a:rPr lang="fr-FR" dirty="0" err="1"/>
              <a:t>rooms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772816"/>
            <a:ext cx="8785640" cy="468052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+mn-lt"/>
              </a:rPr>
              <a:t>UFR IM2AG has 22 lab rooms, mainly at 2</a:t>
            </a:r>
            <a:r>
              <a:rPr lang="en-US" sz="2000" b="1" baseline="30000" dirty="0" smtClean="0">
                <a:latin typeface="+mn-lt"/>
              </a:rPr>
              <a:t>nd</a:t>
            </a:r>
            <a:r>
              <a:rPr lang="en-US" sz="2000" b="1" dirty="0" smtClean="0">
                <a:latin typeface="+mn-lt"/>
              </a:rPr>
              <a:t> floor.</a:t>
            </a:r>
          </a:p>
          <a:p>
            <a:r>
              <a:rPr lang="en-US" sz="2000" b="1" dirty="0" smtClean="0">
                <a:latin typeface="+mn-lt"/>
              </a:rPr>
              <a:t>Operational </a:t>
            </a:r>
            <a:r>
              <a:rPr lang="en-US" sz="2000" b="1" dirty="0">
                <a:latin typeface="+mn-lt"/>
              </a:rPr>
              <a:t>hours: </a:t>
            </a:r>
            <a:r>
              <a:rPr lang="en-US" sz="2000" dirty="0">
                <a:latin typeface="+mn-lt"/>
              </a:rPr>
              <a:t>7:30 – 18:30 from Monday to </a:t>
            </a:r>
            <a:r>
              <a:rPr lang="en-US" sz="2000" dirty="0" smtClean="0">
                <a:latin typeface="+mn-lt"/>
              </a:rPr>
              <a:t>Friday</a:t>
            </a:r>
          </a:p>
          <a:p>
            <a:r>
              <a:rPr lang="en-US" sz="2000" b="1" dirty="0" smtClean="0">
                <a:latin typeface="+mn-lt"/>
              </a:rPr>
              <a:t>You can use the lab rooms during the day if there are no scheduled courses.</a:t>
            </a:r>
            <a:endParaRPr lang="en-US" sz="2000" b="1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Self service room: </a:t>
            </a:r>
            <a:r>
              <a:rPr lang="en-US" sz="2000" dirty="0" smtClean="0">
                <a:latin typeface="+mn-lt"/>
              </a:rPr>
              <a:t>F021</a:t>
            </a:r>
            <a:endParaRPr lang="en-US" sz="2000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Access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with student smartcard from October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to July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Opened from 18:30 to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21:00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b="1" dirty="0" smtClean="0">
                <a:latin typeface="+mn-lt"/>
              </a:rPr>
              <a:t>Please, never unplug anything in lab rooms. Only use free power plugs.</a:t>
            </a:r>
          </a:p>
          <a:p>
            <a:endParaRPr lang="en-US" sz="2000" b="1" dirty="0" smtClean="0"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For wired network, you can use the 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red RJ45 cables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 only: once connected, you will be redirected to a login portal. Use </a:t>
            </a:r>
            <a:r>
              <a:rPr lang="en-US" sz="2000" b="1" dirty="0" err="1" smtClean="0">
                <a:solidFill>
                  <a:schemeClr val="tx1"/>
                </a:solidFill>
                <a:latin typeface="+mn-lt"/>
              </a:rPr>
              <a:t>yourlogin@cuga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and your password as credentials. Please note that red cables are not available on all lab rooms yet.</a:t>
            </a:r>
            <a:endParaRPr lang="en-US" sz="2000" b="1" dirty="0">
              <a:solidFill>
                <a:schemeClr val="tx1"/>
              </a:solidFill>
              <a:latin typeface="+mn-lt"/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4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7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UGA </a:t>
            </a:r>
            <a:r>
              <a:rPr lang="fr-FR" dirty="0" err="1" smtClean="0"/>
              <a:t>Accounts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80504" y="1844824"/>
            <a:ext cx="8671272" cy="4392488"/>
          </a:xfrm>
        </p:spPr>
        <p:txBody>
          <a:bodyPr>
            <a:noAutofit/>
          </a:bodyPr>
          <a:lstStyle/>
          <a:p>
            <a:endParaRPr lang="en-US" sz="1400" b="1" dirty="0" smtClean="0">
              <a:latin typeface="+mn-lt"/>
            </a:endParaRPr>
          </a:p>
          <a:p>
            <a:r>
              <a:rPr lang="en-US" sz="1400" b="1" dirty="0" smtClean="0">
                <a:latin typeface="+mn-lt"/>
              </a:rPr>
              <a:t>For UGA students :</a:t>
            </a:r>
            <a:br>
              <a:rPr lang="en-US" sz="1400" b="1" dirty="0" smtClean="0">
                <a:latin typeface="+mn-lt"/>
              </a:rPr>
            </a:br>
            <a:endParaRPr lang="en-US" sz="1400" b="1" dirty="0" smtClean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You will have a UGA account when your registration is complete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To get your credentials, follow the instructions on your scholarship certificate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Your UGA account will be synchronized at INP within 24h after activation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Only use UGA dashboard to change your password, and it will be synchronized at INP within 24h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  <a:hlinkClick r:id="rId3"/>
              </a:rPr>
              <a:t>https://leo.univ-grenoble-alpes.fr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is</a:t>
            </a:r>
            <a:r>
              <a:rPr lang="fr-FR" sz="1400" dirty="0" smtClean="0">
                <a:solidFill>
                  <a:schemeClr val="tx1"/>
                </a:solidFill>
              </a:rPr>
              <a:t> the UGA </a:t>
            </a:r>
            <a:r>
              <a:rPr lang="fr-FR" sz="1400" dirty="0" err="1" smtClean="0">
                <a:solidFill>
                  <a:schemeClr val="tx1"/>
                </a:solidFill>
              </a:rPr>
              <a:t>student</a:t>
            </a:r>
            <a:r>
              <a:rPr lang="fr-FR" sz="1400" dirty="0" smtClean="0">
                <a:solidFill>
                  <a:schemeClr val="tx1"/>
                </a:solidFill>
              </a:rPr>
              <a:t> portal. You </a:t>
            </a:r>
            <a:r>
              <a:rPr lang="fr-FR" sz="1400" dirty="0" err="1" smtClean="0">
                <a:solidFill>
                  <a:schemeClr val="tx1"/>
                </a:solidFill>
              </a:rPr>
              <a:t>will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find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here</a:t>
            </a:r>
            <a:r>
              <a:rPr lang="fr-FR" sz="1400" dirty="0" smtClean="0">
                <a:solidFill>
                  <a:schemeClr val="tx1"/>
                </a:solidFill>
              </a:rPr>
              <a:t> a lot of information, </a:t>
            </a:r>
            <a:r>
              <a:rPr lang="fr-FR" sz="1400" dirty="0" err="1" smtClean="0">
                <a:solidFill>
                  <a:schemeClr val="tx1"/>
                </a:solidFill>
              </a:rPr>
              <a:t>access</a:t>
            </a:r>
            <a:r>
              <a:rPr lang="fr-FR" sz="1400" dirty="0" smtClean="0">
                <a:solidFill>
                  <a:schemeClr val="tx1"/>
                </a:solidFill>
              </a:rPr>
              <a:t> to </a:t>
            </a:r>
            <a:r>
              <a:rPr lang="fr-FR" sz="1400" dirty="0" err="1" smtClean="0">
                <a:solidFill>
                  <a:schemeClr val="tx1"/>
                </a:solidFill>
              </a:rPr>
              <a:t>webmail</a:t>
            </a:r>
            <a:r>
              <a:rPr lang="fr-FR" sz="1400" dirty="0" smtClean="0">
                <a:solidFill>
                  <a:schemeClr val="tx1"/>
                </a:solidFill>
              </a:rPr>
              <a:t>, </a:t>
            </a:r>
            <a:r>
              <a:rPr lang="fr-FR" sz="1400" dirty="0" err="1" smtClean="0">
                <a:solidFill>
                  <a:schemeClr val="tx1"/>
                </a:solidFill>
              </a:rPr>
              <a:t>scheduling</a:t>
            </a:r>
            <a:r>
              <a:rPr lang="fr-FR" sz="1400" dirty="0" smtClean="0">
                <a:solidFill>
                  <a:schemeClr val="tx1"/>
                </a:solidFill>
              </a:rPr>
              <a:t>, </a:t>
            </a:r>
            <a:r>
              <a:rPr lang="fr-FR" sz="1400" dirty="0" err="1" smtClean="0">
                <a:solidFill>
                  <a:schemeClr val="tx1"/>
                </a:solidFill>
              </a:rPr>
              <a:t>password</a:t>
            </a:r>
            <a:r>
              <a:rPr lang="fr-FR" sz="1400" dirty="0" smtClean="0">
                <a:solidFill>
                  <a:schemeClr val="tx1"/>
                </a:solidFill>
              </a:rPr>
              <a:t> change, etc.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b="1" dirty="0">
              <a:latin typeface="+mn-lt"/>
            </a:endParaRPr>
          </a:p>
          <a:p>
            <a:r>
              <a:rPr lang="en-US" sz="1400" b="1" dirty="0" smtClean="0">
                <a:latin typeface="+mn-lt"/>
              </a:rPr>
              <a:t>For INP students :</a:t>
            </a:r>
          </a:p>
          <a:p>
            <a:endParaRPr lang="en-US" sz="1400" b="1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You will have a </a:t>
            </a:r>
            <a:r>
              <a:rPr lang="en-US" sz="1400" dirty="0" smtClean="0">
                <a:solidFill>
                  <a:schemeClr val="tx1"/>
                </a:solidFill>
              </a:rPr>
              <a:t>INP account </a:t>
            </a:r>
            <a:r>
              <a:rPr lang="en-US" sz="1400" dirty="0">
                <a:solidFill>
                  <a:schemeClr val="tx1"/>
                </a:solidFill>
              </a:rPr>
              <a:t>when your registration is </a:t>
            </a:r>
            <a:r>
              <a:rPr lang="en-US" sz="1400" dirty="0" smtClean="0">
                <a:solidFill>
                  <a:schemeClr val="tx1"/>
                </a:solidFill>
              </a:rPr>
              <a:t>complete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Your </a:t>
            </a:r>
            <a:r>
              <a:rPr lang="en-US" sz="1400" dirty="0" smtClean="0">
                <a:solidFill>
                  <a:schemeClr val="tx1"/>
                </a:solidFill>
              </a:rPr>
              <a:t>INP account </a:t>
            </a:r>
            <a:r>
              <a:rPr lang="en-US" sz="1400" dirty="0">
                <a:solidFill>
                  <a:schemeClr val="tx1"/>
                </a:solidFill>
              </a:rPr>
              <a:t>will be synchronized at </a:t>
            </a:r>
            <a:r>
              <a:rPr lang="en-US" sz="1400" dirty="0" smtClean="0">
                <a:solidFill>
                  <a:schemeClr val="tx1"/>
                </a:solidFill>
              </a:rPr>
              <a:t>UGA within </a:t>
            </a:r>
            <a:r>
              <a:rPr lang="en-US" sz="1400" dirty="0">
                <a:solidFill>
                  <a:schemeClr val="tx1"/>
                </a:solidFill>
              </a:rPr>
              <a:t>24h after activation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Only use </a:t>
            </a:r>
            <a:r>
              <a:rPr lang="en-US" sz="1400" dirty="0" smtClean="0">
                <a:solidFill>
                  <a:schemeClr val="tx1"/>
                </a:solidFill>
              </a:rPr>
              <a:t>INP dashboard </a:t>
            </a:r>
            <a:r>
              <a:rPr lang="en-US" sz="1400" dirty="0">
                <a:solidFill>
                  <a:schemeClr val="tx1"/>
                </a:solidFill>
              </a:rPr>
              <a:t>to change your password, and it will be synchronized at </a:t>
            </a:r>
            <a:r>
              <a:rPr lang="en-US" sz="1400" dirty="0" smtClean="0">
                <a:solidFill>
                  <a:schemeClr val="tx1"/>
                </a:solidFill>
              </a:rPr>
              <a:t>UGA within 24h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sz="2000" dirty="0">
              <a:latin typeface="+mn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5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66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Accounts</a:t>
            </a:r>
            <a:r>
              <a:rPr lang="fr-FR" dirty="0" smtClean="0"/>
              <a:t> - </a:t>
            </a:r>
            <a:r>
              <a:rPr lang="fr-FR" dirty="0" err="1" smtClean="0"/>
              <a:t>During</a:t>
            </a:r>
            <a:r>
              <a:rPr lang="fr-FR" dirty="0" smtClean="0"/>
              <a:t> the first </a:t>
            </a:r>
            <a:r>
              <a:rPr lang="fr-FR" dirty="0" err="1" smtClean="0"/>
              <a:t>month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40536" y="1988840"/>
            <a:ext cx="8693415" cy="4392488"/>
          </a:xfrm>
        </p:spPr>
        <p:txBody>
          <a:bodyPr>
            <a:normAutofit fontScale="85000" lnSpcReduction="10000"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Some </a:t>
            </a:r>
            <a:r>
              <a:rPr lang="en-US" sz="2000" b="1" dirty="0">
                <a:solidFill>
                  <a:schemeClr val="tx1"/>
                </a:solidFill>
              </a:rPr>
              <a:t>of you will have to use the computer resources </a:t>
            </a:r>
            <a:r>
              <a:rPr lang="en-US" sz="2000" b="1" dirty="0" smtClean="0">
                <a:solidFill>
                  <a:schemeClr val="tx1"/>
                </a:solidFill>
              </a:rPr>
              <a:t>for labs before </a:t>
            </a:r>
            <a:r>
              <a:rPr lang="en-US" sz="2000" b="1" dirty="0">
                <a:solidFill>
                  <a:schemeClr val="tx1"/>
                </a:solidFill>
              </a:rPr>
              <a:t>having an official </a:t>
            </a:r>
            <a:r>
              <a:rPr lang="en-US" sz="2000" b="1" dirty="0" smtClean="0">
                <a:solidFill>
                  <a:schemeClr val="tx1"/>
                </a:solidFill>
              </a:rPr>
              <a:t>account.</a:t>
            </a:r>
          </a:p>
          <a:p>
            <a:pPr lvl="1" algn="l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If it’s the case, </a:t>
            </a:r>
            <a:r>
              <a:rPr lang="en-US" sz="2000" dirty="0" smtClean="0">
                <a:solidFill>
                  <a:schemeClr val="tx1"/>
                </a:solidFill>
              </a:rPr>
              <a:t>please request a </a:t>
            </a:r>
            <a:r>
              <a:rPr lang="en-US" sz="2000" dirty="0">
                <a:solidFill>
                  <a:schemeClr val="tx1"/>
                </a:solidFill>
              </a:rPr>
              <a:t>temporary account </a:t>
            </a:r>
            <a:r>
              <a:rPr lang="en-US" sz="2000" dirty="0" smtClean="0"/>
              <a:t>to your teachers or to the IT department. A temporary account is personal and must not be shared, you are legally responsible for its use.</a:t>
            </a:r>
          </a:p>
          <a:p>
            <a:endParaRPr lang="en-US" sz="2000" dirty="0"/>
          </a:p>
          <a:p>
            <a:r>
              <a:rPr lang="en-US" sz="2000" dirty="0" smtClean="0"/>
              <a:t>Temporary accounts will give you access to IM2AG computers and servers, but </a:t>
            </a:r>
            <a:r>
              <a:rPr lang="en-US" sz="2000" b="1" u="sng" dirty="0" smtClean="0"/>
              <a:t>not</a:t>
            </a:r>
            <a:r>
              <a:rPr lang="en-US" sz="2000" dirty="0" smtClean="0"/>
              <a:t> to:</a:t>
            </a:r>
          </a:p>
          <a:p>
            <a:endParaRPr lang="en-US" sz="2000" dirty="0" smtClean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UGA common resources (mail, printing, etc.)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INP common resources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Pedagogic platforms: Moodle, Alfresco, etc.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Temporary accounts are just here to help you before having an official account. Once you have an official account, stop using the temporary one.</a:t>
            </a:r>
            <a:endParaRPr lang="en-US" sz="2400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23342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UGA Webmail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693415" cy="4392488"/>
          </a:xfrm>
        </p:spPr>
        <p:txBody>
          <a:bodyPr>
            <a:noAutofit/>
          </a:bodyPr>
          <a:lstStyle/>
          <a:p>
            <a:r>
              <a:rPr lang="fr-FR" sz="2000" dirty="0" smtClean="0"/>
              <a:t>To </a:t>
            </a:r>
            <a:r>
              <a:rPr lang="fr-FR" sz="2000" dirty="0" err="1" smtClean="0"/>
              <a:t>access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university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, </a:t>
            </a:r>
            <a:r>
              <a:rPr lang="fr-FR" sz="2000" dirty="0" err="1" smtClean="0"/>
              <a:t>connect</a:t>
            </a:r>
            <a:r>
              <a:rPr lang="fr-FR" sz="2000" dirty="0" smtClean="0"/>
              <a:t> on:</a:t>
            </a:r>
          </a:p>
          <a:p>
            <a:pPr lvl="1" algn="l"/>
            <a:r>
              <a:rPr lang="fr-FR" sz="2000" dirty="0" smtClean="0">
                <a:hlinkClick r:id="rId2"/>
              </a:rPr>
              <a:t>https</a:t>
            </a:r>
            <a:r>
              <a:rPr lang="fr-FR" sz="2000" dirty="0">
                <a:hlinkClick r:id="rId2"/>
              </a:rPr>
              <a:t>://</a:t>
            </a:r>
            <a:r>
              <a:rPr lang="fr-FR" sz="2000" dirty="0" smtClean="0">
                <a:hlinkClick r:id="rId2"/>
              </a:rPr>
              <a:t>leo.univ-grenoble-alpes.fr</a:t>
            </a:r>
            <a:endParaRPr lang="fr-FR" sz="2000" dirty="0" smtClean="0"/>
          </a:p>
          <a:p>
            <a:r>
              <a:rPr lang="fr-FR" sz="2000" dirty="0" smtClean="0"/>
              <a:t>You </a:t>
            </a:r>
            <a:r>
              <a:rPr lang="fr-FR" sz="2000" dirty="0" err="1" smtClean="0"/>
              <a:t>will</a:t>
            </a:r>
            <a:r>
              <a:rPr lang="fr-FR" sz="2000" dirty="0" smtClean="0"/>
              <a:t> </a:t>
            </a:r>
            <a:r>
              <a:rPr lang="fr-FR" sz="2000" dirty="0" err="1" smtClean="0"/>
              <a:t>find</a:t>
            </a:r>
            <a:r>
              <a:rPr lang="fr-FR" sz="2000" dirty="0" smtClean="0"/>
              <a:t> a </a:t>
            </a:r>
            <a:r>
              <a:rPr lang="fr-FR" sz="2000" dirty="0" err="1" smtClean="0"/>
              <a:t>link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webmail</a:t>
            </a:r>
            <a:r>
              <a:rPr lang="fr-FR" sz="2000" dirty="0" smtClean="0"/>
              <a:t> on the </a:t>
            </a:r>
            <a:r>
              <a:rPr lang="fr-FR" sz="2000" dirty="0" err="1" smtClean="0"/>
              <a:t>dashboard</a:t>
            </a:r>
            <a:r>
              <a:rPr lang="fr-FR" sz="2000" dirty="0" smtClean="0"/>
              <a:t>.</a:t>
            </a:r>
          </a:p>
          <a:p>
            <a:endParaRPr lang="fr-FR" sz="2000" dirty="0"/>
          </a:p>
          <a:p>
            <a:pPr algn="just"/>
            <a:r>
              <a:rPr lang="fr-FR" sz="2000" dirty="0" smtClean="0"/>
              <a:t>On LEO, at the top right corner, by </a:t>
            </a:r>
            <a:r>
              <a:rPr lang="fr-FR" sz="2000" dirty="0" err="1" smtClean="0"/>
              <a:t>clinking</a:t>
            </a:r>
            <a:r>
              <a:rPr lang="fr-FR" sz="2000" dirty="0" smtClean="0"/>
              <a:t> on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name</a:t>
            </a:r>
            <a:r>
              <a:rPr lang="fr-FR" sz="2000" dirty="0" smtClean="0"/>
              <a:t>,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possible to </a:t>
            </a:r>
            <a:r>
              <a:rPr lang="fr-FR" sz="2000" dirty="0" err="1" smtClean="0"/>
              <a:t>make</a:t>
            </a:r>
            <a:r>
              <a:rPr lang="fr-FR" sz="2000" dirty="0" smtClean="0"/>
              <a:t> a redirection </a:t>
            </a:r>
            <a:r>
              <a:rPr lang="fr-FR" sz="2000" dirty="0" err="1" smtClean="0"/>
              <a:t>from</a:t>
            </a:r>
            <a:r>
              <a:rPr lang="fr-FR" sz="2000" dirty="0" smtClean="0"/>
              <a:t>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university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personnal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 err="1" smtClean="0"/>
              <a:t>Please</a:t>
            </a:r>
            <a:r>
              <a:rPr lang="fr-FR" sz="2000" dirty="0" smtClean="0"/>
              <a:t> note </a:t>
            </a:r>
            <a:r>
              <a:rPr lang="fr-FR" sz="2000" dirty="0" err="1" smtClean="0"/>
              <a:t>that</a:t>
            </a:r>
            <a:r>
              <a:rPr lang="fr-FR" sz="2000" dirty="0" smtClean="0"/>
              <a:t>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not possible to </a:t>
            </a:r>
            <a:r>
              <a:rPr lang="fr-FR" sz="2000" dirty="0" err="1" smtClean="0"/>
              <a:t>access</a:t>
            </a:r>
            <a:r>
              <a:rPr lang="fr-FR" sz="2000" dirty="0" smtClean="0"/>
              <a:t> to </a:t>
            </a:r>
            <a:r>
              <a:rPr lang="fr-FR" sz="2000" dirty="0" err="1" smtClean="0"/>
              <a:t>university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POP/IMAP clients, </a:t>
            </a:r>
            <a:r>
              <a:rPr lang="fr-FR" sz="2000" dirty="0" err="1" smtClean="0"/>
              <a:t>you</a:t>
            </a:r>
            <a:r>
              <a:rPr lang="fr-FR" sz="2000" dirty="0" smtClean="0"/>
              <a:t> must use the </a:t>
            </a:r>
            <a:r>
              <a:rPr lang="fr-FR" sz="2000" dirty="0" err="1" smtClean="0"/>
              <a:t>webmail</a:t>
            </a:r>
            <a:r>
              <a:rPr lang="fr-FR" sz="2000" dirty="0" smtClean="0"/>
              <a:t> or </a:t>
            </a:r>
            <a:r>
              <a:rPr lang="fr-FR" sz="2000" dirty="0" err="1" smtClean="0"/>
              <a:t>make</a:t>
            </a:r>
            <a:r>
              <a:rPr lang="fr-FR" sz="2000" dirty="0" smtClean="0"/>
              <a:t> a redirection on </a:t>
            </a:r>
            <a:r>
              <a:rPr lang="fr-FR" sz="2000" dirty="0" err="1" smtClean="0"/>
              <a:t>another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7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227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Home directory at IM2AG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392488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000" b="1" dirty="0" err="1" smtClean="0">
                <a:latin typeface="+mn-lt"/>
              </a:rPr>
              <a:t>Each</a:t>
            </a:r>
            <a:r>
              <a:rPr lang="fr-FR" sz="2000" b="1" dirty="0" smtClean="0">
                <a:latin typeface="+mn-lt"/>
              </a:rPr>
              <a:t> UGA </a:t>
            </a:r>
            <a:r>
              <a:rPr lang="fr-FR" sz="2000" b="1" dirty="0" err="1" smtClean="0">
                <a:latin typeface="+mn-lt"/>
              </a:rPr>
              <a:t>account</a:t>
            </a:r>
            <a:r>
              <a:rPr lang="fr-FR" sz="2000" b="1" dirty="0" smtClean="0">
                <a:latin typeface="+mn-lt"/>
              </a:rPr>
              <a:t> have </a:t>
            </a:r>
            <a:r>
              <a:rPr lang="fr-FR" sz="2000" b="1" dirty="0" smtClean="0">
                <a:latin typeface="+mn-lt"/>
              </a:rPr>
              <a:t>10 </a:t>
            </a:r>
            <a:r>
              <a:rPr lang="fr-FR" sz="2000" b="1" dirty="0">
                <a:latin typeface="+mn-lt"/>
              </a:rPr>
              <a:t>Gb of </a:t>
            </a:r>
            <a:r>
              <a:rPr lang="fr-FR" sz="2000" b="1" dirty="0" err="1" smtClean="0">
                <a:latin typeface="+mn-lt"/>
              </a:rPr>
              <a:t>storage</a:t>
            </a:r>
            <a:r>
              <a:rPr lang="fr-FR" sz="2000" b="1" dirty="0" smtClean="0">
                <a:latin typeface="+mn-lt"/>
              </a:rPr>
              <a:t>.</a:t>
            </a:r>
            <a:endParaRPr lang="fr-FR" sz="2000" b="1" dirty="0"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r>
              <a:rPr lang="fr-FR" sz="2000" b="1" dirty="0">
                <a:latin typeface="+mn-lt"/>
              </a:rPr>
              <a:t>Accessible </a:t>
            </a:r>
            <a:r>
              <a:rPr lang="fr-FR" sz="2000" b="1" dirty="0" err="1">
                <a:latin typeface="+mn-lt"/>
              </a:rPr>
              <a:t>from</a:t>
            </a:r>
            <a:r>
              <a:rPr lang="fr-FR" sz="2000" b="1" dirty="0">
                <a:latin typeface="+mn-lt"/>
              </a:rPr>
              <a:t> </a:t>
            </a:r>
            <a:r>
              <a:rPr lang="fr-FR" sz="2000" b="1" dirty="0" err="1">
                <a:latin typeface="+mn-lt"/>
              </a:rPr>
              <a:t>everywhere</a:t>
            </a:r>
            <a:r>
              <a:rPr lang="fr-FR" sz="2000" b="1" dirty="0">
                <a:latin typeface="+mn-lt"/>
              </a:rPr>
              <a:t> at </a:t>
            </a:r>
            <a:r>
              <a:rPr lang="fr-FR" sz="2000" b="1" dirty="0" smtClean="0">
                <a:latin typeface="+mn-lt"/>
              </a:rPr>
              <a:t>IM2AG:</a:t>
            </a:r>
            <a:endParaRPr lang="fr-FR" sz="2000" b="1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+mn-lt"/>
              </a:rPr>
              <a:t>Windows: 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on network drive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named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Z:\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Ubuntu and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pedagogic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servers: directory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named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/u</a:t>
            </a:r>
            <a:r>
              <a:rPr lang="fr-FR" sz="2000" dirty="0" smtClean="0">
                <a:solidFill>
                  <a:schemeClr val="tx1"/>
                </a:solidFill>
                <a:latin typeface="+mn-lt"/>
              </a:rPr>
              <a:t>/ or /home/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r>
              <a:rPr lang="fr-FR" sz="2000" b="1" dirty="0" err="1">
                <a:latin typeface="+mn-lt"/>
              </a:rPr>
              <a:t>Autosaves</a:t>
            </a:r>
            <a:r>
              <a:rPr lang="fr-FR" sz="2000" b="1" dirty="0">
                <a:latin typeface="+mn-lt"/>
              </a:rPr>
              <a:t> accessible </a:t>
            </a:r>
            <a:r>
              <a:rPr lang="fr-FR" sz="2000" b="1" dirty="0" err="1">
                <a:latin typeface="+mn-lt"/>
              </a:rPr>
              <a:t>under</a:t>
            </a:r>
            <a:r>
              <a:rPr lang="fr-FR" sz="2000" b="1" dirty="0">
                <a:latin typeface="+mn-lt"/>
              </a:rPr>
              <a:t> /u/.</a:t>
            </a:r>
            <a:r>
              <a:rPr lang="fr-FR" sz="2000" b="1" dirty="0" err="1">
                <a:latin typeface="+mn-lt"/>
              </a:rPr>
              <a:t>snapshots</a:t>
            </a:r>
            <a:r>
              <a:rPr lang="fr-FR" sz="2000" b="1" dirty="0">
                <a:latin typeface="+mn-lt"/>
              </a:rPr>
              <a:t>/ </a:t>
            </a:r>
            <a:r>
              <a:rPr lang="fr-FR" sz="2000" b="1" dirty="0" smtClean="0">
                <a:latin typeface="+mn-lt"/>
              </a:rPr>
              <a:t>directory:</a:t>
            </a:r>
            <a:endParaRPr lang="fr-FR" sz="2000" b="1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1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weekly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save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6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daily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saves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82918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Printing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392488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 smtClean="0">
                <a:latin typeface="+mn-lt"/>
              </a:rPr>
              <a:t>One printer is available at the 2</a:t>
            </a:r>
            <a:r>
              <a:rPr lang="en-US" sz="2000" b="1" baseline="30000" dirty="0" smtClean="0">
                <a:latin typeface="+mn-lt"/>
              </a:rPr>
              <a:t>nd</a:t>
            </a:r>
            <a:r>
              <a:rPr lang="en-US" sz="2000" b="1" dirty="0" smtClean="0">
                <a:latin typeface="+mn-lt"/>
              </a:rPr>
              <a:t> floor: you can print from the computers with the printer named “IMPRESSION_UGA”.</a:t>
            </a:r>
          </a:p>
          <a:p>
            <a:pPr algn="just"/>
            <a:endParaRPr lang="en-US" sz="2000" b="1" dirty="0">
              <a:latin typeface="+mn-lt"/>
            </a:endParaRPr>
          </a:p>
          <a:p>
            <a:pPr algn="just"/>
            <a:r>
              <a:rPr lang="fr-FR" sz="2000" dirty="0" err="1" smtClean="0"/>
              <a:t>When</a:t>
            </a:r>
            <a:r>
              <a:rPr lang="fr-FR" sz="2000" dirty="0" smtClean="0"/>
              <a:t>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print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sent to the printer,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will</a:t>
            </a:r>
            <a:r>
              <a:rPr lang="fr-FR" sz="2000" dirty="0" smtClean="0"/>
              <a:t> not </a:t>
            </a:r>
            <a:r>
              <a:rPr lang="fr-FR" sz="2000" dirty="0" err="1" smtClean="0"/>
              <a:t>be</a:t>
            </a:r>
            <a:r>
              <a:rPr lang="fr-FR" sz="2000" dirty="0" smtClean="0"/>
              <a:t> </a:t>
            </a:r>
            <a:r>
              <a:rPr lang="fr-FR" sz="2000" dirty="0" err="1" smtClean="0"/>
              <a:t>printed</a:t>
            </a:r>
            <a:r>
              <a:rPr lang="fr-FR" sz="2000" dirty="0" smtClean="0"/>
              <a:t> </a:t>
            </a:r>
            <a:r>
              <a:rPr lang="fr-FR" sz="2000" dirty="0" err="1" smtClean="0"/>
              <a:t>until</a:t>
            </a:r>
            <a:r>
              <a:rPr lang="fr-FR" sz="2000" dirty="0" smtClean="0"/>
              <a:t> </a:t>
            </a:r>
            <a:r>
              <a:rPr lang="fr-FR" sz="2000" dirty="0" err="1" smtClean="0"/>
              <a:t>you</a:t>
            </a:r>
            <a:r>
              <a:rPr lang="fr-FR" sz="2000" dirty="0" smtClean="0"/>
              <a:t> come to the printer and login on the printer </a:t>
            </a:r>
            <a:r>
              <a:rPr lang="fr-FR" sz="2000" dirty="0" err="1" smtClean="0"/>
              <a:t>screen</a:t>
            </a:r>
            <a:r>
              <a:rPr lang="fr-FR" sz="2000" dirty="0" smtClean="0"/>
              <a:t> or </a:t>
            </a:r>
            <a:r>
              <a:rPr lang="fr-FR" sz="2000" dirty="0" err="1" smtClean="0"/>
              <a:t>with</a:t>
            </a:r>
            <a:r>
              <a:rPr lang="fr-FR" sz="2000" dirty="0" smtClean="0"/>
              <a:t> </a:t>
            </a:r>
            <a:r>
              <a:rPr lang="fr-FR" sz="2000" dirty="0" err="1" smtClean="0"/>
              <a:t>you</a:t>
            </a:r>
            <a:r>
              <a:rPr lang="fr-FR" sz="2000" dirty="0" smtClean="0"/>
              <a:t> </a:t>
            </a:r>
            <a:r>
              <a:rPr lang="fr-FR" sz="2000" dirty="0" err="1" smtClean="0"/>
              <a:t>student</a:t>
            </a:r>
            <a:r>
              <a:rPr lang="fr-FR" sz="2000" dirty="0" smtClean="0"/>
              <a:t> </a:t>
            </a:r>
            <a:r>
              <a:rPr lang="fr-FR" sz="2000" dirty="0" err="1" smtClean="0"/>
              <a:t>card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 err="1" smtClean="0"/>
              <a:t>Each</a:t>
            </a:r>
            <a:r>
              <a:rPr lang="fr-FR" sz="2000" dirty="0" smtClean="0"/>
              <a:t> </a:t>
            </a:r>
            <a:r>
              <a:rPr lang="fr-FR" sz="2000" dirty="0" err="1" smtClean="0"/>
              <a:t>student</a:t>
            </a:r>
            <a:r>
              <a:rPr lang="fr-FR" sz="2000" dirty="0" smtClean="0"/>
              <a:t> have a printing quota </a:t>
            </a:r>
            <a:r>
              <a:rPr lang="fr-FR" sz="2000" dirty="0" err="1" smtClean="0"/>
              <a:t>that</a:t>
            </a:r>
            <a:r>
              <a:rPr lang="fr-FR" sz="2000" dirty="0" smtClean="0"/>
              <a:t> </a:t>
            </a:r>
            <a:r>
              <a:rPr lang="fr-FR" sz="2000" dirty="0" err="1" smtClean="0"/>
              <a:t>can</a:t>
            </a:r>
            <a:r>
              <a:rPr lang="fr-FR" sz="2000" dirty="0" smtClean="0"/>
              <a:t> </a:t>
            </a:r>
            <a:r>
              <a:rPr lang="fr-FR" sz="2000" dirty="0" err="1" smtClean="0"/>
              <a:t>be</a:t>
            </a:r>
            <a:r>
              <a:rPr lang="fr-FR" sz="2000" dirty="0" smtClean="0"/>
              <a:t> </a:t>
            </a:r>
            <a:r>
              <a:rPr lang="fr-FR" sz="2000" dirty="0" err="1" smtClean="0"/>
              <a:t>recharged</a:t>
            </a:r>
            <a:r>
              <a:rPr lang="fr-FR" sz="2000" dirty="0" smtClean="0"/>
              <a:t> by </a:t>
            </a:r>
            <a:r>
              <a:rPr lang="fr-FR" sz="2000" dirty="0" err="1" smtClean="0"/>
              <a:t>credit-card</a:t>
            </a:r>
            <a:r>
              <a:rPr lang="fr-FR" sz="2000" dirty="0" smtClean="0"/>
              <a:t> if </a:t>
            </a:r>
            <a:r>
              <a:rPr lang="fr-FR" sz="2000" dirty="0" err="1" smtClean="0"/>
              <a:t>needed</a:t>
            </a:r>
            <a:r>
              <a:rPr lang="fr-FR" sz="2000" dirty="0" smtClean="0"/>
              <a:t>, </a:t>
            </a:r>
            <a:r>
              <a:rPr lang="fr-FR" sz="2000" dirty="0" err="1" smtClean="0"/>
              <a:t>using</a:t>
            </a:r>
            <a:r>
              <a:rPr lang="fr-FR" sz="2000" dirty="0" smtClean="0"/>
              <a:t> the </a:t>
            </a:r>
            <a:r>
              <a:rPr lang="fr-FR" sz="2000" dirty="0" err="1" smtClean="0"/>
              <a:t>following</a:t>
            </a:r>
            <a:r>
              <a:rPr lang="fr-FR" sz="2000" dirty="0" smtClean="0"/>
              <a:t> </a:t>
            </a:r>
            <a:r>
              <a:rPr lang="fr-FR" sz="2000" dirty="0" err="1" smtClean="0"/>
              <a:t>link</a:t>
            </a:r>
            <a:r>
              <a:rPr lang="fr-FR" sz="2000" dirty="0" smtClean="0"/>
              <a:t>: </a:t>
            </a:r>
            <a:r>
              <a:rPr lang="fr-FR" sz="2000" dirty="0">
                <a:hlinkClick r:id="rId3"/>
              </a:rPr>
              <a:t>https://impression.univ-grenoble-alpes.fr</a:t>
            </a:r>
            <a:r>
              <a:rPr lang="fr-FR" sz="2000" dirty="0" smtClean="0"/>
              <a:t> 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b="1" dirty="0" smtClean="0"/>
              <a:t>The printer </a:t>
            </a:r>
            <a:r>
              <a:rPr lang="fr-FR" sz="2000" b="1" dirty="0" err="1" smtClean="0"/>
              <a:t>can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also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be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used</a:t>
            </a:r>
            <a:r>
              <a:rPr lang="fr-FR" sz="2000" b="1" dirty="0" smtClean="0"/>
              <a:t> to </a:t>
            </a:r>
            <a:r>
              <a:rPr lang="fr-FR" sz="2000" b="1" dirty="0" err="1" smtClean="0"/>
              <a:t>make</a:t>
            </a:r>
            <a:r>
              <a:rPr lang="fr-FR" sz="2000" b="1" dirty="0" smtClean="0"/>
              <a:t> photocopies: </a:t>
            </a:r>
            <a:r>
              <a:rPr lang="fr-FR" sz="2000" dirty="0" err="1" smtClean="0"/>
              <a:t>you</a:t>
            </a:r>
            <a:r>
              <a:rPr lang="fr-FR" sz="2000" dirty="0" smtClean="0"/>
              <a:t> </a:t>
            </a:r>
            <a:r>
              <a:rPr lang="fr-FR" sz="2000" dirty="0" err="1" smtClean="0"/>
              <a:t>can</a:t>
            </a:r>
            <a:r>
              <a:rPr lang="fr-FR" sz="2000" dirty="0" smtClean="0"/>
              <a:t> </a:t>
            </a:r>
            <a:r>
              <a:rPr lang="fr-FR" sz="2000" dirty="0" err="1" smtClean="0"/>
              <a:t>print</a:t>
            </a:r>
            <a:r>
              <a:rPr lang="fr-FR" sz="2000" dirty="0" smtClean="0"/>
              <a:t> the </a:t>
            </a:r>
            <a:r>
              <a:rPr lang="fr-FR" sz="2000" dirty="0" err="1" smtClean="0"/>
              <a:t>copied</a:t>
            </a:r>
            <a:r>
              <a:rPr lang="fr-FR" sz="2000" dirty="0" smtClean="0"/>
              <a:t> document (</a:t>
            </a:r>
            <a:r>
              <a:rPr lang="fr-FR" sz="2000" dirty="0" err="1" smtClean="0"/>
              <a:t>which</a:t>
            </a:r>
            <a:r>
              <a:rPr lang="fr-FR" sz="2000" dirty="0" smtClean="0"/>
              <a:t> uses </a:t>
            </a:r>
            <a:r>
              <a:rPr lang="fr-FR" sz="2000" dirty="0" err="1" smtClean="0"/>
              <a:t>your</a:t>
            </a:r>
            <a:r>
              <a:rPr lang="fr-FR" sz="2000" dirty="0" smtClean="0"/>
              <a:t> printing quota) or </a:t>
            </a:r>
            <a:r>
              <a:rPr lang="fr-FR" sz="2000" dirty="0" err="1" smtClean="0"/>
              <a:t>send</a:t>
            </a:r>
            <a:r>
              <a:rPr lang="fr-FR" sz="2000" dirty="0" smtClean="0"/>
              <a:t> </a:t>
            </a:r>
            <a:r>
              <a:rPr lang="fr-FR" sz="2000" dirty="0" err="1" smtClean="0"/>
              <a:t>it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/>
              <a:t> </a:t>
            </a:r>
            <a:r>
              <a:rPr lang="fr-FR" sz="2000" dirty="0" smtClean="0"/>
              <a:t>UGA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 in PDF format (</a:t>
            </a:r>
            <a:r>
              <a:rPr lang="fr-FR" sz="2000" dirty="0" err="1" smtClean="0"/>
              <a:t>which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free and </a:t>
            </a:r>
            <a:r>
              <a:rPr lang="fr-FR" sz="2000" dirty="0" err="1" smtClean="0"/>
              <a:t>unlimited</a:t>
            </a:r>
            <a:r>
              <a:rPr lang="fr-FR" sz="2000" dirty="0" smtClean="0"/>
              <a:t>).</a:t>
            </a:r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9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21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775</Words>
  <Application>Microsoft Office PowerPoint</Application>
  <PresentationFormat>Affichage à l'écran (4:3)</PresentationFormat>
  <Paragraphs>153</Paragraphs>
  <Slides>11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Thème Office</vt:lpstr>
      <vt:lpstr>Présentation PowerPoint</vt:lpstr>
      <vt:lpstr>IT department: permanence and assistance</vt:lpstr>
      <vt:lpstr>IM2AG Wiki</vt:lpstr>
      <vt:lpstr>Lab rooms</vt:lpstr>
      <vt:lpstr>UGA Accounts</vt:lpstr>
      <vt:lpstr>Accounts - During the first month</vt:lpstr>
      <vt:lpstr>UGA Webmail</vt:lpstr>
      <vt:lpstr>Home directory at IM2AG</vt:lpstr>
      <vt:lpstr>Printing</vt:lpstr>
      <vt:lpstr>WiFi access</vt:lpstr>
      <vt:lpstr>Useful links</vt:lpstr>
    </vt:vector>
  </TitlesOfParts>
  <Company>Université Stendhal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SAMBA-ROBIN Nadia</dc:creator>
  <cp:lastModifiedBy>Michael Magi</cp:lastModifiedBy>
  <cp:revision>57</cp:revision>
  <cp:lastPrinted>2016-11-23T17:49:52Z</cp:lastPrinted>
  <dcterms:created xsi:type="dcterms:W3CDTF">2016-04-19T07:56:29Z</dcterms:created>
  <dcterms:modified xsi:type="dcterms:W3CDTF">2019-09-03T08:39:22Z</dcterms:modified>
</cp:coreProperties>
</file>