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6"/>
  </p:notesMasterIdLst>
  <p:handoutMasterIdLst>
    <p:handoutMasterId r:id="rId17"/>
  </p:handoutMasterIdLst>
  <p:sldIdLst>
    <p:sldId id="263" r:id="rId2"/>
    <p:sldId id="276" r:id="rId3"/>
    <p:sldId id="281" r:id="rId4"/>
    <p:sldId id="277" r:id="rId5"/>
    <p:sldId id="267" r:id="rId6"/>
    <p:sldId id="282" r:id="rId7"/>
    <p:sldId id="283" r:id="rId8"/>
    <p:sldId id="266" r:id="rId9"/>
    <p:sldId id="278" r:id="rId10"/>
    <p:sldId id="279" r:id="rId11"/>
    <p:sldId id="287" r:id="rId12"/>
    <p:sldId id="288" r:id="rId13"/>
    <p:sldId id="289" r:id="rId14"/>
    <p:sldId id="280" r:id="rId15"/>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595" autoAdjust="0"/>
  </p:normalViewPr>
  <p:slideViewPr>
    <p:cSldViewPr>
      <p:cViewPr varScale="1">
        <p:scale>
          <a:sx n="96" d="100"/>
          <a:sy n="96" d="100"/>
        </p:scale>
        <p:origin x="21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03/09/2022</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03/09/2022</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14</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8</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9</a:t>
            </a:fld>
            <a:endParaRPr lang="fr-FR"/>
          </a:p>
        </p:txBody>
      </p:sp>
    </p:spTree>
    <p:extLst>
      <p:ext uri="{BB962C8B-B14F-4D97-AF65-F5344CB8AC3E}">
        <p14:creationId xmlns:p14="http://schemas.microsoft.com/office/powerpoint/2010/main" val="308432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10</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11</a:t>
            </a:fld>
            <a:endParaRPr lang="fr-FR"/>
          </a:p>
        </p:txBody>
      </p:sp>
    </p:spTree>
    <p:extLst>
      <p:ext uri="{BB962C8B-B14F-4D97-AF65-F5344CB8AC3E}">
        <p14:creationId xmlns:p14="http://schemas.microsoft.com/office/powerpoint/2010/main" val="37849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737ED139-4064-AF47-9501-EB52718CECF7}" type="datetime1">
              <a:rPr lang="fr-FR" smtClean="0"/>
              <a:t>03/09/2022</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53C133DD-3E1A-0948-9F43-52EB7CF7CB87}" type="datetime1">
              <a:rPr lang="fr-FR" smtClean="0"/>
              <a:t>03/09/2022</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CDAFF44-E621-294D-B16A-7FF9F354D551}" type="datetime1">
              <a:rPr lang="fr-FR" smtClean="0"/>
              <a:t>03/09/2022</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59CD1869-3BB6-FA45-B777-C695578599A2}" type="datetime1">
              <a:rPr lang="fr-FR" smtClean="0"/>
              <a:t>03/09/2022</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D4F9886-2A73-8741-8831-26DEABA11026}" type="datetime1">
              <a:rPr lang="fr-FR" smtClean="0"/>
              <a:t>03/09/2022</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0ABF8B07-70B0-3E4D-B588-01925079EA8F}" type="datetime1">
              <a:rPr lang="fr-FR" smtClean="0"/>
              <a:t>03/09/2022</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BDB22B6-84F2-6845-A6B1-9A53F6685F3B}" type="datetime1">
              <a:rPr lang="fr-FR" smtClean="0"/>
              <a:t>03/09/2022</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3AE0BB5F-19E4-4949-B4C6-2E47784408D2}" type="datetime1">
              <a:rPr lang="fr-FR" smtClean="0"/>
              <a:t>03/09/2022</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041A3C65-C194-6842-8B07-2B5260A228DE}" type="datetime1">
              <a:rPr lang="fr-FR" smtClean="0"/>
              <a:t>03/09/2022</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176BB6CA-1C38-E648-B50D-A7A8021F6E0C}" type="datetime1">
              <a:rPr lang="fr-FR" smtClean="0"/>
              <a:t>03/09/2022</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B8F6B050-71D1-4642-A9AD-E3648095A60D}" type="datetime1">
              <a:rPr lang="fr-FR" smtClean="0"/>
              <a:t>03/09/2022</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62F7-55E4-C044-BBEA-9DB5D6B5283C}" type="datetime1">
              <a:rPr lang="fr-FR" smtClean="0"/>
              <a:t>03/09/2022</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2022-2023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pn.grenet.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v-grenoble-alpes.fr/formation/admissions-et-inscriptions/candidater-et-s-inscrire/etape-4-emploi-du-tem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ervices-numeriques-personnels.univ-grenoble-alpes.fr/menu-principal/securite-protection-donnees/charte-d-usage-du-systeme-d-information/charte-d-usage-du-systeme-d-information-217870.kj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im2ag-incidents.univ-grenoble-alpes.fr/" TargetMode="External"/><Relationship Id="rId3" Type="http://schemas.openxmlformats.org/officeDocument/2006/relationships/hyperlink" Target="https://im2ag.univ-grenoble-alpes.fr/" TargetMode="External"/><Relationship Id="rId7" Type="http://schemas.openxmlformats.org/officeDocument/2006/relationships/hyperlink" Target="https://im2ag-wiki.univ-grenoble-alpes.fr/doku.ph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m2ag-moodle.univ-grenoble-alpes.fr/" TargetMode="External"/><Relationship Id="rId5" Type="http://schemas.openxmlformats.org/officeDocument/2006/relationships/hyperlink" Target="https://leo.univ-grenoble-alpes.fr/" TargetMode="External"/><Relationship Id="rId4" Type="http://schemas.openxmlformats.org/officeDocument/2006/relationships/hyperlink" Target="http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a:t>
              </a:r>
              <a:r>
                <a:rPr lang="de-DE" sz="3600" b="1">
                  <a:solidFill>
                    <a:srgbClr val="E74610"/>
                  </a:solidFill>
                  <a:latin typeface="Verdana" panose="020B0604030504040204" pitchFamily="34" charset="0"/>
                  <a:ea typeface="Verdana" panose="020B0604030504040204" pitchFamily="34" charset="0"/>
                  <a:cs typeface="Verdana" panose="020B0604030504040204" pitchFamily="34" charset="0"/>
                </a:rPr>
                <a:t>- 2022-2023</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pied de page 3">
            <a:extLst>
              <a:ext uri="{FF2B5EF4-FFF2-40B4-BE49-F238E27FC236}">
                <a16:creationId xmlns:a16="http://schemas.microsoft.com/office/drawing/2014/main" id="{E3DDC468-4930-FE4A-985D-E0C3D70F711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extLst>
                    <a:ext uri="{A12FA001-AC4F-418D-AE19-62706E023703}">
                      <ahyp:hlinkClr xmlns:ahyp="http://schemas.microsoft.com/office/drawing/2018/hyperlinkcolor" val="tx"/>
                    </a:ext>
                  </a:extLst>
                </a:hlinkClick>
              </a:rPr>
              <a:t>http://vpn.grenet.fr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2BF3E96E-82D5-3F47-A4B6-3B8BCA55353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61100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a:p>
          <a:p>
            <a:pPr marL="342900" indent="-342900" algn="l" fontAlgn="base">
              <a:buFont typeface="Arial" panose="020B0604020202020204" pitchFamily="34" charset="0"/>
              <a:buChar char="•"/>
            </a:pPr>
            <a:r>
              <a:rPr lang="fr-FR" dirty="0"/>
              <a:t>Utilisateur : </a:t>
            </a:r>
            <a:r>
              <a:rPr lang="fr-FR" b="1" i="1" dirty="0">
                <a:latin typeface="+mn-lt"/>
              </a:rPr>
              <a:t>votrelogin</a:t>
            </a:r>
            <a:r>
              <a:rPr lang="fr-FR" b="1" dirty="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a:latin typeface="+mn-lt"/>
              </a:rPr>
              <a:t>Mot de passe : celui associé à votre compte UGA</a:t>
            </a:r>
          </a:p>
          <a:p>
            <a:pPr marL="342900" indent="-342900" algn="l" fontAlgn="base">
              <a:buFont typeface="Arial" panose="020B0604020202020204" pitchFamily="34" charset="0"/>
              <a:buChar char="•"/>
            </a:pPr>
            <a:endParaRPr lang="fr-FR" dirty="0"/>
          </a:p>
          <a:p>
            <a:pPr algn="l" fontAlgn="base"/>
            <a:r>
              <a:rPr lang="fr-FR" dirty="0" err="1">
                <a:latin typeface="+mn-lt"/>
              </a:rPr>
              <a:t>Eduroam</a:t>
            </a:r>
            <a:r>
              <a:rPr lang="fr-FR" dirty="0">
                <a:latin typeface="+mn-lt"/>
              </a:rPr>
              <a:t> est en général plus stable que Wifi-Campus, notamment quand beaucoup de mon de est connecté. A noter que </a:t>
            </a:r>
            <a:r>
              <a:rPr lang="fr-FR" dirty="0" err="1">
                <a:latin typeface="+mn-lt"/>
              </a:rPr>
              <a:t>Eduroam</a:t>
            </a:r>
            <a:r>
              <a:rPr lang="fr-FR" dirty="0">
                <a:latin typeface="+mn-lt"/>
              </a:rPr>
              <a:t> est aussi disponible dans d’autres universités en France.</a:t>
            </a:r>
          </a:p>
          <a:p>
            <a:endParaRPr lang="fr-FR" sz="1800" dirty="0">
              <a:latin typeface="+mn-lt"/>
            </a:endParaRPr>
          </a:p>
          <a:p>
            <a:endParaRPr lang="fr-FR" sz="1800" dirty="0">
              <a:latin typeface="+mn-lt"/>
            </a:endParaRPr>
          </a:p>
          <a:p>
            <a:endParaRPr lang="fr-FR" sz="1800" dirty="0">
              <a:latin typeface="+mn-lt"/>
            </a:endParaRPr>
          </a:p>
        </p:txBody>
      </p:sp>
      <p:sp>
        <p:nvSpPr>
          <p:cNvPr id="5" name="Espace réservé du pied de page 4">
            <a:extLst>
              <a:ext uri="{FF2B5EF4-FFF2-40B4-BE49-F238E27FC236}">
                <a16:creationId xmlns:a16="http://schemas.microsoft.com/office/drawing/2014/main" id="{8C98FB57-A614-1140-973B-76CA21C1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422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C768-F669-0741-927F-F2BAA4259F1F}"/>
              </a:ext>
            </a:extLst>
          </p:cNvPr>
          <p:cNvSpPr>
            <a:spLocks noGrp="1"/>
          </p:cNvSpPr>
          <p:nvPr>
            <p:ph type="title"/>
          </p:nvPr>
        </p:nvSpPr>
        <p:spPr>
          <a:xfrm>
            <a:off x="628650" y="365125"/>
            <a:ext cx="6175598" cy="1325563"/>
          </a:xfrm>
        </p:spPr>
        <p:txBody>
          <a:bodyPr/>
          <a:lstStyle/>
          <a:p>
            <a:r>
              <a:rPr lang="fr-FR" altLang="fr-FR" dirty="0">
                <a:solidFill>
                  <a:srgbClr val="E30613"/>
                </a:solidFill>
                <a:latin typeface="Arial" pitchFamily="34" charset="0"/>
              </a:rPr>
              <a:t>ADE étudiants : votre emploi du temps en temps réel</a:t>
            </a:r>
            <a:br>
              <a:rPr lang="fr-FR" altLang="fr-FR" dirty="0">
                <a:solidFill>
                  <a:srgbClr val="E30613"/>
                </a:solidFill>
                <a:latin typeface="Arial" pitchFamily="34" charset="0"/>
              </a:rPr>
            </a:br>
            <a:endParaRPr lang="fr-FR" altLang="fr-FR" dirty="0">
              <a:solidFill>
                <a:srgbClr val="E30613"/>
              </a:solidFill>
              <a:latin typeface="Arial" pitchFamily="34" charset="0"/>
            </a:endParaRPr>
          </a:p>
        </p:txBody>
      </p:sp>
      <p:sp>
        <p:nvSpPr>
          <p:cNvPr id="3" name="Espace réservé du contenu 2">
            <a:extLst>
              <a:ext uri="{FF2B5EF4-FFF2-40B4-BE49-F238E27FC236}">
                <a16:creationId xmlns:a16="http://schemas.microsoft.com/office/drawing/2014/main" id="{DFB61E03-B7E4-A548-87E1-4376744B9521}"/>
              </a:ext>
            </a:extLst>
          </p:cNvPr>
          <p:cNvSpPr>
            <a:spLocks noGrp="1"/>
          </p:cNvSpPr>
          <p:nvPr>
            <p:ph idx="1"/>
          </p:nvPr>
        </p:nvSpPr>
        <p:spPr>
          <a:xfrm>
            <a:off x="628650" y="1825625"/>
            <a:ext cx="8263830" cy="4351338"/>
          </a:xfrm>
        </p:spPr>
        <p:txBody>
          <a:bodyPr>
            <a:normAutofit fontScale="92500" lnSpcReduction="10000"/>
          </a:bodyPr>
          <a:lstStyle/>
          <a:p>
            <a:r>
              <a:rPr lang="fr-FR" dirty="0"/>
              <a:t>Pour se connecter :</a:t>
            </a:r>
          </a:p>
          <a:p>
            <a:pPr lvl="1"/>
            <a:r>
              <a:rPr lang="fr-FR" dirty="0"/>
              <a:t>Vous avez vos codes informatiques </a:t>
            </a:r>
            <a:r>
              <a:rPr lang="fr-FR" dirty="0" err="1"/>
              <a:t>agalan</a:t>
            </a:r>
            <a:r>
              <a:rPr lang="fr-FR" dirty="0"/>
              <a:t> :</a:t>
            </a:r>
          </a:p>
          <a:p>
            <a:pPr marL="457200" lvl="1" indent="0">
              <a:buNone/>
            </a:pPr>
            <a:r>
              <a:rPr lang="fr-FR" dirty="0" err="1"/>
              <a:t>leo.univ-grenoble-alpes.fr</a:t>
            </a:r>
            <a:r>
              <a:rPr lang="fr-FR" dirty="0"/>
              <a:t> </a:t>
            </a:r>
          </a:p>
          <a:p>
            <a:pPr lvl="1"/>
            <a:r>
              <a:rPr lang="fr-FR" dirty="0"/>
              <a:t>Vous n’avez pas vos codes informatiques </a:t>
            </a:r>
            <a:r>
              <a:rPr lang="fr-FR" dirty="0" err="1"/>
              <a:t>agalan</a:t>
            </a:r>
            <a:r>
              <a:rPr lang="fr-FR" dirty="0"/>
              <a:t> :</a:t>
            </a:r>
          </a:p>
          <a:p>
            <a:pPr marL="457200" lvl="1" indent="0">
              <a:buNone/>
            </a:pPr>
            <a:r>
              <a:rPr lang="fr-FR" sz="2200" dirty="0">
                <a:hlinkClick r:id="rId2"/>
              </a:rPr>
              <a:t>https://www.univ-grenoble-alpes.fr/formation/admissions-et-inscriptions/candidater-et-s-inscrire/etape-4-emploi-du-temps</a:t>
            </a:r>
            <a:r>
              <a:rPr lang="fr-FR" dirty="0">
                <a:hlinkClick r:id="rId2"/>
              </a:rPr>
              <a:t>/</a:t>
            </a:r>
            <a:endParaRPr lang="fr-FR" dirty="0"/>
          </a:p>
          <a:p>
            <a:r>
              <a:rPr lang="fr-FR" dirty="0"/>
              <a:t>Pour vous aider, vous trouverez  :</a:t>
            </a:r>
          </a:p>
          <a:p>
            <a:pPr lvl="1"/>
            <a:r>
              <a:rPr lang="fr-FR" dirty="0"/>
              <a:t>Un tutoriel d’utilisation ADE à télécharger</a:t>
            </a:r>
          </a:p>
          <a:p>
            <a:pPr lvl="1"/>
            <a:r>
              <a:rPr lang="fr-FR" dirty="0"/>
              <a:t>Une vidéo : J’explique ADE</a:t>
            </a:r>
          </a:p>
          <a:p>
            <a:pPr lvl="1"/>
            <a:r>
              <a:rPr lang="fr-FR" dirty="0"/>
              <a:t>Un tutoriel pour  synchroniser ADE avec votre agenda à télécharger</a:t>
            </a:r>
          </a:p>
          <a:p>
            <a:pPr lvl="1"/>
            <a:r>
              <a:rPr lang="fr-FR" dirty="0"/>
              <a:t>Une aide  : </a:t>
            </a:r>
            <a:r>
              <a:rPr lang="fr-FR" dirty="0" err="1"/>
              <a:t>sos-etudiants@univ-grenoble-alpes.fr</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46EE43E8-8DB3-FA4A-BCAD-2C13C6F0673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91049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E14D4-1A00-464E-AFB5-10F580F2583E}"/>
              </a:ext>
            </a:extLst>
          </p:cNvPr>
          <p:cNvSpPr>
            <a:spLocks noGrp="1"/>
          </p:cNvSpPr>
          <p:nvPr>
            <p:ph type="title"/>
          </p:nvPr>
        </p:nvSpPr>
        <p:spPr/>
        <p:txBody>
          <a:bodyPr/>
          <a:lstStyle/>
          <a:p>
            <a:r>
              <a:rPr lang="fr-FR"/>
              <a:t>Réglementation et Sécurité </a:t>
            </a:r>
            <a:r>
              <a:rPr lang="fr-FR" dirty="0"/>
              <a:t>informatique</a:t>
            </a:r>
          </a:p>
        </p:txBody>
      </p:sp>
      <p:sp>
        <p:nvSpPr>
          <p:cNvPr id="3" name="Espace réservé du contenu 2">
            <a:extLst>
              <a:ext uri="{FF2B5EF4-FFF2-40B4-BE49-F238E27FC236}">
                <a16:creationId xmlns:a16="http://schemas.microsoft.com/office/drawing/2014/main" id="{7ACA2986-A11E-9B4E-8623-580D7372DD69}"/>
              </a:ext>
            </a:extLst>
          </p:cNvPr>
          <p:cNvSpPr>
            <a:spLocks noGrp="1"/>
          </p:cNvSpPr>
          <p:nvPr>
            <p:ph idx="1"/>
          </p:nvPr>
        </p:nvSpPr>
        <p:spPr>
          <a:xfrm>
            <a:off x="628650" y="1825624"/>
            <a:ext cx="7903790" cy="4530725"/>
          </a:xfrm>
        </p:spPr>
        <p:txBody>
          <a:bodyPr>
            <a:normAutofit fontScale="70000" lnSpcReduction="20000"/>
          </a:bodyPr>
          <a:lstStyle/>
          <a:p>
            <a:r>
              <a:rPr lang="fr-FR" dirty="0"/>
              <a:t>Règlement d’utilisation Des Moyens Informatiques</a:t>
            </a:r>
          </a:p>
          <a:p>
            <a:pPr marL="0" indent="0">
              <a:buNone/>
            </a:pPr>
            <a:r>
              <a:rPr lang="fr-FR" dirty="0">
                <a:hlinkClick r:id="rId2"/>
              </a:rPr>
              <a:t>https://services-numeriques-personnels.univ-grenoble-alpes.fr/menu-principal/securite-protection-donnees/charte-d-usage-du-systeme-d-information/charte-d-usage-du-systeme-d-information-217870.kjsp</a:t>
            </a:r>
            <a:endParaRPr lang="fr-FR" dirty="0"/>
          </a:p>
          <a:p>
            <a:r>
              <a:rPr lang="fr-FR" dirty="0"/>
              <a:t>Droits et devoirs de chacun</a:t>
            </a:r>
          </a:p>
          <a:p>
            <a:r>
              <a:rPr lang="fr-FR" dirty="0"/>
              <a:t>Utilisateur responsable de ses ressources et de la protection de ses données (article 3)</a:t>
            </a:r>
          </a:p>
          <a:p>
            <a:r>
              <a:rPr lang="fr-FR" dirty="0"/>
              <a:t>Respect d’un comportement correct (ex : pas de mail injurieux)</a:t>
            </a:r>
          </a:p>
          <a:p>
            <a:r>
              <a:rPr lang="fr-FR" dirty="0"/>
              <a:t>Respect du caractère confidentiel des informations (Article 5.1)</a:t>
            </a:r>
          </a:p>
          <a:p>
            <a:r>
              <a:rPr lang="fr-FR" dirty="0"/>
              <a:t>Sécurité informatique ( exemple : mot de passe robuste) (Article 5.1)</a:t>
            </a:r>
          </a:p>
          <a:p>
            <a:r>
              <a:rPr lang="fr-FR" dirty="0"/>
              <a:t>Respect des droits de propriété (Article 6.4 et 9)</a:t>
            </a:r>
          </a:p>
          <a:p>
            <a:r>
              <a:rPr lang="fr-FR" dirty="0"/>
              <a:t>Le droit d'accès est temporaire ; il est retiré dans les cas suivants :</a:t>
            </a:r>
          </a:p>
          <a:p>
            <a:pPr marL="0" indent="0">
              <a:buNone/>
            </a:pPr>
            <a:r>
              <a:rPr lang="fr-FR" dirty="0"/>
              <a:t> 	– La fonction de l'utilisateur ne le justifie plus</a:t>
            </a:r>
          </a:p>
          <a:p>
            <a:pPr marL="0" indent="0">
              <a:buNone/>
            </a:pPr>
            <a:r>
              <a:rPr lang="fr-FR" dirty="0"/>
              <a:t>	– Non-respect du présent règlement</a:t>
            </a:r>
          </a:p>
        </p:txBody>
      </p:sp>
      <p:sp>
        <p:nvSpPr>
          <p:cNvPr id="4" name="Espace réservé du pied de page 3">
            <a:extLst>
              <a:ext uri="{FF2B5EF4-FFF2-40B4-BE49-F238E27FC236}">
                <a16:creationId xmlns:a16="http://schemas.microsoft.com/office/drawing/2014/main" id="{0C560AEE-2212-A24A-99B8-66FF21414C86}"/>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72802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a:latin typeface="+mn-lt"/>
                <a:hlinkClick r:id="rId3">
                  <a:extLst>
                    <a:ext uri="{A12FA001-AC4F-418D-AE19-62706E023703}">
                      <ahyp:hlinkClr xmlns:ahyp="http://schemas.microsoft.com/office/drawing/2018/hyperlinkcolor" val="tx"/>
                    </a:ext>
                  </a:extLst>
                </a:hlinkClick>
              </a:rPr>
              <a:t>https://im2ag.univ-grenoble-alpes.fr/</a:t>
            </a:r>
            <a:endParaRPr lang="fr-FR" sz="2000" dirty="0">
              <a:latin typeface="+mn-lt"/>
            </a:endParaRPr>
          </a:p>
          <a:p>
            <a:pPr algn="l"/>
            <a:r>
              <a:rPr lang="fr-FR" sz="2000" dirty="0">
                <a:latin typeface="+mn-lt"/>
              </a:rPr>
              <a:t>Site de l‘UGA : </a:t>
            </a:r>
            <a:r>
              <a:rPr lang="fr-FR" sz="2000" dirty="0">
                <a:latin typeface="+mn-lt"/>
                <a:hlinkClick r:id="rId4"/>
              </a:rPr>
              <a:t>https://univ-grenoble-alpes.fr/</a:t>
            </a:r>
            <a:endParaRPr lang="fr-FR" sz="2000" dirty="0">
              <a:latin typeface="+mn-lt"/>
            </a:endParaRPr>
          </a:p>
          <a:p>
            <a:pPr algn="l"/>
            <a:r>
              <a:rPr lang="fr-FR" sz="2000" dirty="0">
                <a:latin typeface="+mn-lt"/>
              </a:rPr>
              <a:t>Portail étudiant UGA </a:t>
            </a:r>
            <a:r>
              <a:rPr lang="fr-FR" sz="2000" dirty="0">
                <a:latin typeface="+mn-lt"/>
                <a:hlinkClick r:id="rId5">
                  <a:extLst>
                    <a:ext uri="{A12FA001-AC4F-418D-AE19-62706E023703}">
                      <ahyp:hlinkClr xmlns:ahyp="http://schemas.microsoft.com/office/drawing/2018/hyperlinkcolor" val="tx"/>
                    </a:ext>
                  </a:extLst>
                </a:hlinkClick>
              </a:rPr>
              <a:t>https://leo.univ-grenoble-alpes.fr</a:t>
            </a:r>
            <a:r>
              <a:rPr lang="fr-FR" sz="2000" dirty="0">
                <a:latin typeface="+mn-lt"/>
              </a:rPr>
              <a:t> où 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IM2AG : </a:t>
            </a:r>
            <a:r>
              <a:rPr lang="fr-FR" sz="2000" dirty="0">
                <a:latin typeface="+mn-lt"/>
                <a:hlinkClick r:id="rId6">
                  <a:extLst>
                    <a:ext uri="{A12FA001-AC4F-418D-AE19-62706E023703}">
                      <ahyp:hlinkClr xmlns:ahyp="http://schemas.microsoft.com/office/drawing/2018/hyperlinkcolor" val="tx"/>
                    </a:ext>
                  </a:extLst>
                </a:hlinkClick>
              </a:rPr>
              <a:t>https://im2ag-moodle.univ-grenoble-alpes.fr/</a:t>
            </a:r>
            <a:r>
              <a:rPr lang="fr-FR" sz="2000" dirty="0">
                <a:latin typeface="+mn-lt"/>
              </a:rPr>
              <a:t> </a:t>
            </a:r>
          </a:p>
          <a:p>
            <a:pPr algn="l"/>
            <a:r>
              <a:rPr lang="fr-FR" sz="2000" dirty="0"/>
              <a:t>WIKI : </a:t>
            </a:r>
            <a:r>
              <a:rPr lang="fr-FR" sz="2000" dirty="0">
                <a:hlinkClick r:id="rId7">
                  <a:extLst>
                    <a:ext uri="{A12FA001-AC4F-418D-AE19-62706E023703}">
                      <ahyp:hlinkClr xmlns:ahyp="http://schemas.microsoft.com/office/drawing/2018/hyperlinkcolor" val="tx"/>
                    </a:ext>
                  </a:extLst>
                </a:hlinkClick>
              </a:rPr>
              <a:t>https</a:t>
            </a:r>
            <a:r>
              <a:rPr lang="fr-FR" sz="2000">
                <a:hlinkClick r:id="rId7">
                  <a:extLst>
                    <a:ext uri="{A12FA001-AC4F-418D-AE19-62706E023703}">
                      <ahyp:hlinkClr xmlns:ahyp="http://schemas.microsoft.com/office/drawing/2018/hyperlinkcolor" val="tx"/>
                    </a:ext>
                  </a:extLst>
                </a:hlinkClick>
              </a:rPr>
              <a:t>://im2ag-wiki.univ-grenoble-alpes.fr/</a:t>
            </a:r>
            <a:endParaRPr lang="fr-FR" sz="2000" dirty="0"/>
          </a:p>
          <a:p>
            <a:pPr algn="l"/>
            <a:r>
              <a:rPr lang="fr-FR" sz="2000" dirty="0"/>
              <a:t>Gestionnaire d’incidents :  </a:t>
            </a:r>
            <a:r>
              <a:rPr lang="fr-FR" sz="2000" dirty="0">
                <a:hlinkClick r:id="rId8">
                  <a:extLst>
                    <a:ext uri="{A12FA001-AC4F-418D-AE19-62706E023703}">
                      <ahyp:hlinkClr xmlns:ahyp="http://schemas.microsoft.com/office/drawing/2018/hyperlinkcolor" val="tx"/>
                    </a:ext>
                  </a:extLst>
                </a:hlinkClick>
              </a:rPr>
              <a:t>https://im2ag-incidents.univ-grenoble-alpes.fr/</a:t>
            </a:r>
            <a:endParaRPr lang="fr-FR" sz="2000" dirty="0"/>
          </a:p>
          <a:p>
            <a:pPr algn="l"/>
            <a:endParaRPr lang="fr-FR" sz="2000" dirty="0"/>
          </a:p>
          <a:p>
            <a:pPr algn="l"/>
            <a:endParaRPr lang="fr-FR" sz="2000" dirty="0">
              <a:latin typeface="+mn-lt"/>
            </a:endParaRPr>
          </a:p>
          <a:p>
            <a:pPr algn="l"/>
            <a:endParaRPr lang="fr-FR" sz="2000" dirty="0">
              <a:latin typeface="+mn-lt"/>
            </a:endParaRPr>
          </a:p>
        </p:txBody>
      </p:sp>
      <p:sp>
        <p:nvSpPr>
          <p:cNvPr id="6" name="Espace réservé du pied de page 5">
            <a:extLst>
              <a:ext uri="{FF2B5EF4-FFF2-40B4-BE49-F238E27FC236}">
                <a16:creationId xmlns:a16="http://schemas.microsoft.com/office/drawing/2014/main" id="{4439A28F-44A4-4D44-B138-4A8735EC19AB}"/>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19" cy="4320480"/>
          </a:xfrm>
        </p:spPr>
        <p:txBody>
          <a:bodyPr>
            <a:normAutofit lnSpcReduction="10000"/>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a:solidFill>
                  <a:srgbClr val="002060"/>
                </a:solidFill>
              </a:rPr>
              <a:t>	Lundi :		 	9h00-12h30 / 13h30-18h30</a:t>
            </a:r>
          </a:p>
          <a:p>
            <a:pPr marL="0" lvl="1" algn="l"/>
            <a:r>
              <a:rPr lang="fr-FR" dirty="0">
                <a:solidFill>
                  <a:srgbClr val="002060"/>
                </a:solidFill>
              </a:rPr>
              <a:t>	Du lundi au jeudi : 	8h00-12h30 / 13h30-18h30</a:t>
            </a:r>
          </a:p>
          <a:p>
            <a:pPr marL="0" lvl="1" algn="l"/>
            <a:r>
              <a:rPr lang="fr-FR" sz="2000" dirty="0">
                <a:solidFill>
                  <a:srgbClr val="002060"/>
                </a:solidFill>
              </a:rPr>
              <a:t>	Vendredi : 		8h00-12h30 / 13h30-16h30</a:t>
            </a:r>
          </a:p>
          <a:p>
            <a:pPr marL="0" lvl="1" algn="l"/>
            <a:endParaRPr lang="fr-FR" sz="2000" dirty="0">
              <a:solidFill>
                <a:srgbClr val="002060"/>
              </a:solidFill>
            </a:endParaRPr>
          </a:p>
          <a:p>
            <a:pPr marL="0" lvl="1" algn="l"/>
            <a:r>
              <a:rPr lang="fr-FR" sz="2000" dirty="0">
                <a:solidFill>
                  <a:srgbClr val="002060"/>
                </a:solidFill>
              </a:rPr>
              <a:t>Attention : ces horaires peuvent être adaptés en fonction de la crise sanitaire</a:t>
            </a:r>
          </a:p>
          <a:p>
            <a:pPr marL="0" lvl="1" algn="l"/>
            <a:endParaRPr lang="fr-FR" sz="1600" dirty="0">
              <a:solidFill>
                <a:srgbClr val="002060"/>
              </a:solidFill>
            </a:endParaRPr>
          </a:p>
          <a:p>
            <a:pPr marL="0" lvl="1" algn="l"/>
            <a:r>
              <a:rPr lang="fr-FR" sz="2400" b="1" dirty="0">
                <a:solidFill>
                  <a:srgbClr val="002060"/>
                </a:solidFill>
              </a:rPr>
              <a:t>En dehors des heures d’ouverture ou à distance :</a:t>
            </a: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extLst>
                    <a:ext uri="{A12FA001-AC4F-418D-AE19-62706E023703}">
                      <ahyp:hlinkClr xmlns:ahyp="http://schemas.microsoft.com/office/drawing/2018/hyperlinkcolor" val="tx"/>
                    </a:ext>
                  </a:extLst>
                </a:hlinkClick>
              </a:rPr>
              <a:t>im2ag-service-informatique@univ-grenoble-alpes.fr</a:t>
            </a:r>
            <a:endParaRPr lang="fr-FR" sz="2000" dirty="0">
              <a:solidFill>
                <a:srgbClr val="002060"/>
              </a:solidFill>
            </a:endParaRPr>
          </a:p>
          <a:p>
            <a:pPr marL="0" lvl="1" algn="l"/>
            <a:r>
              <a:rPr lang="fr-FR" sz="2000" b="1" dirty="0">
                <a:solidFill>
                  <a:srgbClr val="002060"/>
                </a:solidFill>
              </a:rPr>
              <a:t>	</a:t>
            </a:r>
            <a:r>
              <a:rPr lang="fr-FR" sz="2000" dirty="0">
                <a:solidFill>
                  <a:srgbClr val="002060"/>
                </a:solidFill>
              </a:rPr>
              <a:t>Ouvrir un ticket :</a:t>
            </a:r>
            <a:r>
              <a:rPr lang="fr-FR" sz="2000" b="1" dirty="0">
                <a:solidFill>
                  <a:srgbClr val="002060"/>
                </a:solidFill>
              </a:rPr>
              <a:t> </a:t>
            </a:r>
            <a:r>
              <a:rPr lang="fr-FR" sz="2000" dirty="0">
                <a:solidFill>
                  <a:srgbClr val="002060"/>
                </a:solidFill>
                <a:hlinkClick r:id="rId4">
                  <a:extLst>
                    <a:ext uri="{A12FA001-AC4F-418D-AE19-62706E023703}">
                      <ahyp:hlinkClr xmlns:ahyp="http://schemas.microsoft.com/office/drawing/2018/hyperlinkcolor" val="tx"/>
                    </a:ext>
                  </a:extLst>
                </a:hlinkClick>
              </a:rPr>
              <a:t>http://im2ag-incidents.univ-grenoble-alpes.fr</a:t>
            </a:r>
            <a:endParaRPr lang="fr-FR" sz="2400" dirty="0">
              <a:solidFill>
                <a:srgbClr val="002060"/>
              </a:solidFill>
            </a:endParaRPr>
          </a:p>
        </p:txBody>
      </p:sp>
      <p:sp>
        <p:nvSpPr>
          <p:cNvPr id="5" name="Espace réservé du pied de page 4">
            <a:extLst>
              <a:ext uri="{FF2B5EF4-FFF2-40B4-BE49-F238E27FC236}">
                <a16:creationId xmlns:a16="http://schemas.microsoft.com/office/drawing/2014/main" id="{972B3263-850E-5041-8939-BC94036A9024}"/>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trouverez de nombreuses informations utiles sur notre Wiki :</a:t>
            </a:r>
            <a:endParaRPr lang="fr-FR" sz="2400" dirty="0"/>
          </a:p>
          <a:p>
            <a:pPr algn="l"/>
            <a:endParaRPr lang="fr-FR" dirty="0">
              <a:hlinkClick r:id="rId3"/>
            </a:endParaRPr>
          </a:p>
          <a:p>
            <a:pPr algn="l"/>
            <a:r>
              <a:rPr lang="fr-FR" dirty="0">
                <a:hlinkClick r:id="rId3"/>
              </a:rPr>
              <a:t>https://im2ag-wiki.univ-grenoble-alpes.fr/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
        <p:nvSpPr>
          <p:cNvPr id="4" name="Espace réservé du pied de page 3">
            <a:extLst>
              <a:ext uri="{FF2B5EF4-FFF2-40B4-BE49-F238E27FC236}">
                <a16:creationId xmlns:a16="http://schemas.microsoft.com/office/drawing/2014/main" id="{257160F2-1158-4A4D-BE94-B2FB40413362}"/>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a:t>dans le</a:t>
            </a:r>
            <a:r>
              <a:rPr lang="fr-FR" sz="2000" dirty="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21h00</a:t>
            </a:r>
          </a:p>
          <a:p>
            <a:pPr lvl="1" algn="l"/>
            <a:endParaRPr lang="fr-FR" sz="2000" dirty="0">
              <a:solidFill>
                <a:srgbClr val="002060"/>
              </a:solidFill>
            </a:endParaRPr>
          </a:p>
          <a:p>
            <a:pPr algn="just"/>
            <a:r>
              <a:rPr lang="fr-FR" sz="2000" dirty="0">
                <a:latin typeface="+mn-lt"/>
              </a:rPr>
              <a:t>Merci de ne débrancher aucune prise dans les salles : utilisez les prises électriques libres uniquement.</a:t>
            </a:r>
          </a:p>
          <a:p>
            <a:pPr algn="just"/>
            <a:r>
              <a:rPr lang="fr-FR" sz="2000" dirty="0">
                <a:latin typeface="+mn-lt"/>
              </a:rPr>
              <a:t>Il 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1FB4096F-A7FD-C940-B31D-600C27495B2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endParaRPr lang="fr-FR" sz="1800" b="1" dirty="0">
              <a:latin typeface="+mn-lt"/>
            </a:endParaRPr>
          </a:p>
          <a:p>
            <a:pPr algn="l"/>
            <a:r>
              <a:rPr lang="fr-FR" sz="1800" b="1" dirty="0">
                <a:latin typeface="+mn-lt"/>
              </a:rPr>
              <a:t>Votre compte donne accès au portail étudiant </a:t>
            </a:r>
            <a:r>
              <a:rPr lang="fr-FR" sz="1800" b="1" dirty="0">
                <a:latin typeface="+mn-lt"/>
                <a:hlinkClick r:id="rId3">
                  <a:extLst>
                    <a:ext uri="{A12FA001-AC4F-418D-AE19-62706E023703}">
                      <ahyp:hlinkClr xmlns:ahyp="http://schemas.microsoft.com/office/drawing/2018/hyperlinkcolor" val="tx"/>
                    </a:ext>
                  </a:extLst>
                </a:hlinkClick>
              </a:rPr>
              <a:t>https://leo.univ-grenoble-alpes.fr</a:t>
            </a:r>
            <a:endParaRPr lang="fr-FR" sz="1800" b="1" dirty="0">
              <a:latin typeface="+mn-lt"/>
            </a:endParaRPr>
          </a:p>
          <a:p>
            <a:pPr algn="l"/>
            <a:r>
              <a:rPr lang="fr-FR" sz="1800" b="1" dirty="0">
                <a:latin typeface="+mn-lt"/>
              </a:rPr>
              <a:t>Il 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De mettre en place des redirections d’adresse email</a:t>
            </a:r>
          </a:p>
          <a:p>
            <a:pPr marL="742950" lvl="1" indent="-285750" algn="l">
              <a:buFont typeface="Arial" panose="020B0604020202020204" pitchFamily="34" charset="0"/>
              <a:buChar char="•"/>
            </a:pPr>
            <a:r>
              <a:rPr lang="fr-FR" sz="1800" dirty="0">
                <a:solidFill>
                  <a:srgbClr val="002060"/>
                </a:solidFill>
              </a:rPr>
              <a:t>D’accéder à ne nombreuses informations dédiées aux étudiants</a:t>
            </a:r>
          </a:p>
          <a:p>
            <a:pPr marL="742950" lvl="1" indent="-285750" algn="l">
              <a:buFont typeface="Arial" panose="020B0604020202020204" pitchFamily="34" charset="0"/>
              <a:buChar char="•"/>
            </a:pPr>
            <a:r>
              <a:rPr lang="fr-FR" sz="1800" dirty="0">
                <a:solidFill>
                  <a:srgbClr val="002060"/>
                </a:solidFill>
              </a:rPr>
              <a:t>D’accéder à tous les services web UGA (Moodle, </a:t>
            </a:r>
            <a:r>
              <a:rPr lang="fr-FR" sz="1800" dirty="0" err="1">
                <a:solidFill>
                  <a:srgbClr val="002060"/>
                </a:solidFill>
              </a:rPr>
              <a:t>Alfresco</a:t>
            </a:r>
            <a:r>
              <a:rPr lang="fr-FR" sz="1800" dirty="0">
                <a:solidFill>
                  <a:srgbClr val="002060"/>
                </a:solidFill>
              </a:rPr>
              <a:t>, etc.)</a:t>
            </a:r>
          </a:p>
          <a:p>
            <a:pPr marL="285750" indent="-285750">
              <a:buFont typeface="Arial" panose="020B0604020202020204" pitchFamily="34" charset="0"/>
              <a:buChar char="•"/>
            </a:pPr>
            <a:endParaRPr lang="fr-FR" sz="1400" dirty="0"/>
          </a:p>
        </p:txBody>
      </p:sp>
      <p:sp>
        <p:nvSpPr>
          <p:cNvPr id="5" name="Espace réservé du pied de page 4">
            <a:extLst>
              <a:ext uri="{FF2B5EF4-FFF2-40B4-BE49-F238E27FC236}">
                <a16:creationId xmlns:a16="http://schemas.microsoft.com/office/drawing/2014/main" id="{C09DB1D5-2508-1B48-BA48-BAE2B0FF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225166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2A8AB2C7-6D1E-CA46-A269-2A5F2EDFD288}"/>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233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700808"/>
            <a:ext cx="8800255" cy="4968552"/>
          </a:xfrm>
        </p:spPr>
        <p:txBody>
          <a:bodyPr>
            <a:noAutofit/>
          </a:bodyPr>
          <a:lstStyle/>
          <a:p>
            <a:pPr algn="l"/>
            <a:r>
              <a:rPr lang="fr-FR" sz="2000" dirty="0"/>
              <a:t>Pour accéder à votre adresse email universitaire, connectez-vous sur :</a:t>
            </a:r>
          </a:p>
          <a:p>
            <a:pPr lvl="1" algn="l"/>
            <a:r>
              <a:rPr lang="fr-FR" sz="2000" dirty="0">
                <a:solidFill>
                  <a:srgbClr val="002060"/>
                </a:solidFill>
                <a:hlinkClick r:id="rId2">
                  <a:extLst>
                    <a:ext uri="{A12FA001-AC4F-418D-AE19-62706E023703}">
                      <ahyp:hlinkClr xmlns:ahyp="http://schemas.microsoft.com/office/drawing/2018/hyperlinkcolor" val="tx"/>
                    </a:ext>
                  </a:extLst>
                </a:hlinkClick>
              </a:rPr>
              <a:t>https://leo.univ-grenoble-alpes.fr</a:t>
            </a:r>
            <a:endParaRPr lang="fr-FR" sz="2000" dirty="0">
              <a:solidFill>
                <a:srgbClr val="002060"/>
              </a:solidFill>
            </a:endParaRPr>
          </a:p>
          <a:p>
            <a:pPr algn="l"/>
            <a:r>
              <a:rPr lang="fr-FR" sz="2000" dirty="0"/>
              <a:t>Vous trouverez un lien vers le </a:t>
            </a:r>
            <a:r>
              <a:rPr lang="fr-FR" sz="2000" dirty="0" err="1"/>
              <a:t>webmail</a:t>
            </a:r>
            <a:r>
              <a:rPr lang="fr-FR" sz="2000" dirty="0"/>
              <a:t> sur votre tableau de bord.</a:t>
            </a:r>
          </a:p>
          <a:p>
            <a:endParaRPr lang="fr-FR" sz="2000" dirty="0"/>
          </a:p>
          <a:p>
            <a:pPr algn="just"/>
            <a:r>
              <a:rPr lang="fr-FR" sz="2000" dirty="0"/>
              <a:t>Sur LEO, vous pouvez mettre en place une redirection d’email vers votre adresse personnelle, en cliquant sur votre nom en haut à droite, et en sélectionnant l’option correspondante.</a:t>
            </a:r>
          </a:p>
          <a:p>
            <a:pPr algn="just"/>
            <a:endParaRPr lang="fr-FR" sz="2000" dirty="0"/>
          </a:p>
          <a:p>
            <a:pPr algn="just"/>
            <a:r>
              <a:rPr lang="fr-FR" sz="2000" dirty="0"/>
              <a:t>Il n’est </a:t>
            </a:r>
            <a:r>
              <a:rPr lang="fr-FR" sz="2000" b="1" u="sng" dirty="0"/>
              <a:t>pas possible</a:t>
            </a:r>
            <a:r>
              <a:rPr lang="fr-FR" sz="2000" dirty="0"/>
              <a:t> d’accéder à votre adresse universitaire avec des clients POP/IMAP, vous devez passer par le </a:t>
            </a:r>
            <a:r>
              <a:rPr lang="fr-FR" sz="2000" dirty="0" err="1"/>
              <a:t>webmail</a:t>
            </a:r>
            <a:r>
              <a:rPr lang="fr-FR" sz="2000" dirty="0"/>
              <a:t> ou mettre en place une redirection vers une adresse compatible avec ces clients.</a:t>
            </a:r>
          </a:p>
        </p:txBody>
      </p:sp>
      <p:sp>
        <p:nvSpPr>
          <p:cNvPr id="5" name="Espace réservé du pied de page 4">
            <a:extLst>
              <a:ext uri="{FF2B5EF4-FFF2-40B4-BE49-F238E27FC236}">
                <a16:creationId xmlns:a16="http://schemas.microsoft.com/office/drawing/2014/main" id="{DD8A2B40-43BD-E14E-AE6E-7C2905A32A7F}"/>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92422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548680"/>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sous le lecteur réseau nommé Z:\</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DFD398D6-AB88-0640-8585-6A8DF44DF8E1}"/>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82918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d’impression qui peut être rechargé si besoin via le lien suivant : </a:t>
            </a:r>
            <a:r>
              <a:rPr lang="fr-FR" sz="2000" dirty="0">
                <a:hlinkClick r:id="rId3">
                  <a:extLst>
                    <a:ext uri="{A12FA001-AC4F-418D-AE19-62706E023703}">
                      <ahyp:hlinkClr xmlns:ahyp="http://schemas.microsoft.com/office/drawing/2018/hyperlinkcolor" val="tx"/>
                    </a:ext>
                  </a:extLst>
                </a:hlinkClick>
              </a:rPr>
              <a:t>https://impression.univ-grenoble-alpes.fr</a:t>
            </a:r>
            <a:r>
              <a:rPr lang="fr-FR" sz="2000" dirty="0"/>
              <a:t> </a:t>
            </a:r>
          </a:p>
          <a:p>
            <a:pPr algn="just"/>
            <a:r>
              <a:rPr lang="fr-FR" sz="2000" dirty="0"/>
              <a:t>Les quotas seront crédités une seule fois pour l’année, </a:t>
            </a:r>
            <a:r>
              <a:rPr lang="fr-FR" sz="2000" b="1" u="sng" dirty="0">
                <a:solidFill>
                  <a:srgbClr val="FF0000"/>
                </a:solidFill>
              </a:rPr>
              <a:t>début Octobre</a:t>
            </a:r>
            <a:r>
              <a:rPr lang="fr-FR" sz="2000" dirty="0"/>
              <a:t>.</a:t>
            </a:r>
          </a:p>
          <a:p>
            <a:pPr algn="just"/>
            <a:endParaRPr lang="fr-FR" sz="2000" b="1" dirty="0"/>
          </a:p>
          <a:p>
            <a:pPr algn="just"/>
            <a:r>
              <a:rPr lang="fr-FR" sz="2000" b="1" dirty="0"/>
              <a:t>L’imprimante 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
        <p:nvSpPr>
          <p:cNvPr id="5" name="Espace réservé du pied de page 4">
            <a:extLst>
              <a:ext uri="{FF2B5EF4-FFF2-40B4-BE49-F238E27FC236}">
                <a16:creationId xmlns:a16="http://schemas.microsoft.com/office/drawing/2014/main" id="{1C0C01EB-E723-5843-BEFB-4EAD9DC8F17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788219725"/>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16521</TotalTime>
  <Words>1476</Words>
  <Application>Microsoft Macintosh PowerPoint</Application>
  <PresentationFormat>Affichage à l'écran (4:3)</PresentationFormat>
  <Paragraphs>182</Paragraphs>
  <Slides>14</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Verdana</vt:lpstr>
      <vt:lpstr>1_Conception personnalisée</vt:lpstr>
      <vt:lpstr>Présentation PowerPoint</vt:lpstr>
      <vt:lpstr>Service informatique : permanence et assistance</vt:lpstr>
      <vt:lpstr>Wiki IM2AG</vt:lpstr>
      <vt:lpstr>Salles PC</vt:lpstr>
      <vt:lpstr>Compte UGA et portail étudiant</vt:lpstr>
      <vt:lpstr>Comptes – Durant le premier mois de cours</vt:lpstr>
      <vt:lpstr>Webmail UGA</vt:lpstr>
      <vt:lpstr>Espace personnel à l’IM2AG</vt:lpstr>
      <vt:lpstr>Impression</vt:lpstr>
      <vt:lpstr>Accès WiFi : wifi-campus </vt:lpstr>
      <vt:lpstr>Accès WiFi : eduroam </vt:lpstr>
      <vt:lpstr>ADE étudiants : votre emploi du temps en temps réel </vt:lpstr>
      <vt:lpstr>Réglementation et Sécurité informatique</vt:lpstr>
      <vt:lpstr>Liens utiles</vt:lpstr>
    </vt:vector>
  </TitlesOfParts>
  <Company>Université Stendhal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Gérard Forestier</cp:lastModifiedBy>
  <cp:revision>115</cp:revision>
  <cp:lastPrinted>2020-09-08T19:30:57Z</cp:lastPrinted>
  <dcterms:created xsi:type="dcterms:W3CDTF">2016-04-19T07:56:29Z</dcterms:created>
  <dcterms:modified xsi:type="dcterms:W3CDTF">2022-09-05T06:08:35Z</dcterms:modified>
</cp:coreProperties>
</file>