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76" r:id="rId3"/>
    <p:sldId id="281" r:id="rId4"/>
    <p:sldId id="277" r:id="rId5"/>
    <p:sldId id="267" r:id="rId6"/>
    <p:sldId id="282" r:id="rId7"/>
    <p:sldId id="286" r:id="rId8"/>
    <p:sldId id="283" r:id="rId9"/>
    <p:sldId id="266" r:id="rId10"/>
    <p:sldId id="278" r:id="rId11"/>
    <p:sldId id="279" r:id="rId12"/>
    <p:sldId id="285" r:id="rId13"/>
    <p:sldId id="280" r:id="rId1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63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31A8-45A8-4EB7-A4EF-CC54239206A0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4C15-734D-426D-B8FC-07F0A558D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33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14B9-DF48-4988-8D47-12220089B8E9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25CE-D27A-4C6F-80D8-FF68996E2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39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6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0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4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6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67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2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3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2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6E649DB-2B21-45A5-BE87-71F4482E545C}" type="datetime1">
              <a:rPr lang="fr-FR" smtClean="0"/>
              <a:t>24/08/2022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7772400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358361" y="19888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9880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067101-9715-437D-968A-0F8D10F46F6A}" type="datetime1">
              <a:rPr lang="fr-FR" smtClean="0"/>
              <a:t>24/08/2022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8153896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80504" y="1988840"/>
            <a:ext cx="8153896" cy="2160588"/>
          </a:xfrm>
        </p:spPr>
        <p:txBody>
          <a:bodyPr/>
          <a:lstStyle>
            <a:lvl1pPr marL="342900" indent="-3429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403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94D5-A53B-4DA3-933A-D5075BA4AB72}" type="datetime1">
              <a:rPr lang="fr-FR" smtClean="0"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95DE-F52B-408F-884C-6BD86209046E}" type="datetime1">
              <a:rPr lang="fr-FR" smtClean="0"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Computer ressources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0FC-8DC0-4158-BA1C-5E09F49F2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ession.univ-grenoble-alpes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pn.grenet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grenoble-alpes.fr/formation/admissions-et-inscriptions/candidater-et-s-inscrire/etape-4-emploi-du-temps/" TargetMode="External"/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univ-grenoble-alpes.fr/applications/emplois-du-temps-enseignants/synchroniser-ade-avec-son-agenda-87864.kjsp?RH=162557633192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seine.org/" TargetMode="External"/><Relationship Id="rId3" Type="http://schemas.openxmlformats.org/officeDocument/2006/relationships/hyperlink" Target="https://im2ag.univ-grenoble-alpes.fr/" TargetMode="External"/><Relationship Id="rId7" Type="http://schemas.openxmlformats.org/officeDocument/2006/relationships/hyperlink" Target="https://im2ag-moodle.e.ujf-grenoble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o.univ-grenoble-alpes.fr/" TargetMode="External"/><Relationship Id="rId5" Type="http://schemas.openxmlformats.org/officeDocument/2006/relationships/hyperlink" Target="http://ensimag.grenoble-inp.fr/" TargetMode="External"/><Relationship Id="rId4" Type="http://schemas.openxmlformats.org/officeDocument/2006/relationships/hyperlink" Target="http://univ-grenoble-alpes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m2ag-service-informatique@univ-grenoble-alpes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2ag-incidents.univ-grenoble-alpes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2ag-wiki.univ-grenoble-alpes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o.univ-grenoble-alpe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3213" b="9104"/>
          <a:stretch/>
        </p:blipFill>
        <p:spPr>
          <a:xfrm>
            <a:off x="0" y="-1"/>
            <a:ext cx="9144000" cy="4762501"/>
          </a:xfrm>
          <a:prstGeom prst="rect">
            <a:avLst/>
          </a:prstGeom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"/>
            <a:ext cx="4759627" cy="4778589"/>
          </a:xfrm>
          <a:prstGeom prst="rect">
            <a:avLst/>
          </a:prstGeom>
        </p:spPr>
      </p:pic>
      <p:pic>
        <p:nvPicPr>
          <p:cNvPr id="4" name="Image 3" descr="LOGO_UGA_VO_RV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0" y="0"/>
            <a:ext cx="1970798" cy="127861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89965" y="5005660"/>
            <a:ext cx="7601510" cy="1087636"/>
            <a:chOff x="389965" y="4775305"/>
            <a:chExt cx="7601510" cy="1087636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389965" y="4775305"/>
              <a:ext cx="7601510" cy="1049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  <a:t>COMPUTER RESSOURCES</a:t>
              </a:r>
              <a:b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  <a:t>UFR IM²AG - 2022-2023</a:t>
              </a:r>
              <a:endPara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942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Printing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>
                <a:latin typeface="+mn-lt"/>
              </a:rPr>
              <a:t>One printer is available at the 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floor: you can print from the computers with the printer named “IMPRESSION_UGA”.</a:t>
            </a:r>
          </a:p>
          <a:p>
            <a:pPr algn="just"/>
            <a:endParaRPr lang="en-US" sz="2000" b="1" dirty="0">
              <a:latin typeface="+mn-lt"/>
            </a:endParaRPr>
          </a:p>
          <a:p>
            <a:pPr algn="just"/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print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sent to the printer,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not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printed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come to the printer and login on the printer </a:t>
            </a:r>
            <a:r>
              <a:rPr lang="fr-FR" sz="2000" dirty="0" err="1"/>
              <a:t>screen</a:t>
            </a:r>
            <a:r>
              <a:rPr lang="fr-FR" sz="2000" dirty="0"/>
              <a:t> or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student</a:t>
            </a:r>
            <a:r>
              <a:rPr lang="fr-FR" sz="2000" dirty="0"/>
              <a:t> </a:t>
            </a:r>
            <a:r>
              <a:rPr lang="fr-FR" sz="2000" dirty="0" err="1"/>
              <a:t>card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Each </a:t>
            </a:r>
            <a:r>
              <a:rPr lang="fr-FR" sz="2000" dirty="0" err="1"/>
              <a:t>student</a:t>
            </a:r>
            <a:r>
              <a:rPr lang="fr-FR" sz="2000" dirty="0"/>
              <a:t> have a printing quota, </a:t>
            </a:r>
            <a:r>
              <a:rPr lang="fr-FR" sz="2000" dirty="0" err="1"/>
              <a:t>credited</a:t>
            </a:r>
            <a:r>
              <a:rPr lang="fr-FR" sz="2000" dirty="0"/>
              <a:t> one time at the </a:t>
            </a:r>
            <a:r>
              <a:rPr lang="fr-FR" sz="2000" dirty="0" err="1"/>
              <a:t>beginning</a:t>
            </a:r>
            <a:r>
              <a:rPr lang="fr-FR" sz="2000" dirty="0"/>
              <a:t> of the </a:t>
            </a:r>
            <a:r>
              <a:rPr lang="fr-FR" sz="2000" dirty="0" err="1"/>
              <a:t>year</a:t>
            </a:r>
            <a:r>
              <a:rPr lang="fr-FR" sz="2000" dirty="0"/>
              <a:t> (on </a:t>
            </a:r>
            <a:r>
              <a:rPr lang="fr-FR" sz="2000" dirty="0" err="1"/>
              <a:t>October</a:t>
            </a:r>
            <a:r>
              <a:rPr lang="fr-FR" sz="2000" dirty="0"/>
              <a:t> 1st), </a:t>
            </a:r>
            <a:r>
              <a:rPr lang="fr-FR" sz="2000" dirty="0" err="1"/>
              <a:t>that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recharged</a:t>
            </a:r>
            <a:r>
              <a:rPr lang="fr-FR" sz="2000" dirty="0"/>
              <a:t> by </a:t>
            </a:r>
            <a:r>
              <a:rPr lang="fr-FR" sz="2000" dirty="0" err="1"/>
              <a:t>credit</a:t>
            </a:r>
            <a:r>
              <a:rPr lang="fr-FR" sz="2000" dirty="0"/>
              <a:t>-card if </a:t>
            </a:r>
            <a:r>
              <a:rPr lang="fr-FR" sz="2000" dirty="0" err="1"/>
              <a:t>needed</a:t>
            </a:r>
            <a:r>
              <a:rPr lang="fr-FR" sz="2000" dirty="0"/>
              <a:t>, using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link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https://impression.univ-grenoble-alpes.fr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The printer </a:t>
            </a:r>
            <a:r>
              <a:rPr lang="fr-FR" sz="2000" b="1" dirty="0" err="1"/>
              <a:t>can</a:t>
            </a:r>
            <a:r>
              <a:rPr lang="fr-FR" sz="2000" b="1" dirty="0"/>
              <a:t> </a:t>
            </a:r>
            <a:r>
              <a:rPr lang="fr-FR" sz="2000" b="1" dirty="0" err="1"/>
              <a:t>also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used</a:t>
            </a:r>
            <a:r>
              <a:rPr lang="fr-FR" sz="2000" b="1" dirty="0"/>
              <a:t> to </a:t>
            </a:r>
            <a:r>
              <a:rPr lang="fr-FR" sz="2000" b="1" dirty="0" err="1"/>
              <a:t>make</a:t>
            </a:r>
            <a:r>
              <a:rPr lang="fr-FR" sz="2000" b="1" dirty="0"/>
              <a:t> copies: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print</a:t>
            </a:r>
            <a:r>
              <a:rPr lang="fr-FR" sz="2000" dirty="0"/>
              <a:t> the </a:t>
            </a:r>
            <a:r>
              <a:rPr lang="fr-FR" sz="2000" dirty="0" err="1"/>
              <a:t>copied</a:t>
            </a:r>
            <a:r>
              <a:rPr lang="fr-FR" sz="2000" dirty="0"/>
              <a:t> document (</a:t>
            </a:r>
            <a:r>
              <a:rPr lang="fr-FR" sz="2000" dirty="0" err="1"/>
              <a:t>which</a:t>
            </a:r>
            <a:r>
              <a:rPr lang="fr-FR" sz="2000" dirty="0"/>
              <a:t> uses </a:t>
            </a:r>
            <a:r>
              <a:rPr lang="fr-FR" sz="2000" dirty="0" err="1"/>
              <a:t>your</a:t>
            </a:r>
            <a:r>
              <a:rPr lang="fr-FR" sz="2000" dirty="0"/>
              <a:t> printing quota) or </a:t>
            </a:r>
            <a:r>
              <a:rPr lang="fr-FR" sz="2000" dirty="0" err="1"/>
              <a:t>send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to </a:t>
            </a:r>
            <a:r>
              <a:rPr lang="fr-FR" sz="2000" dirty="0" err="1"/>
              <a:t>your</a:t>
            </a:r>
            <a:r>
              <a:rPr lang="fr-FR" sz="2000" dirty="0"/>
              <a:t> UGA email </a:t>
            </a:r>
            <a:r>
              <a:rPr lang="fr-FR" sz="2000" dirty="0" err="1"/>
              <a:t>address</a:t>
            </a:r>
            <a:r>
              <a:rPr lang="fr-FR" sz="2000" dirty="0"/>
              <a:t> in PDF format (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free and </a:t>
            </a:r>
            <a:r>
              <a:rPr lang="fr-FR" sz="2000" dirty="0" err="1"/>
              <a:t>unlimited</a:t>
            </a:r>
            <a:r>
              <a:rPr lang="fr-FR" sz="2000" dirty="0"/>
              <a:t>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8821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WiFi</a:t>
            </a:r>
            <a:r>
              <a:rPr lang="fr-FR" dirty="0"/>
              <a:t> </a:t>
            </a:r>
            <a:r>
              <a:rPr lang="fr-FR" dirty="0" err="1"/>
              <a:t>access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latin typeface="+mn-lt"/>
              </a:rPr>
              <a:t>SSID: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-campus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Access from all places on the campus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First way of connection: </a:t>
            </a:r>
            <a:r>
              <a:rPr lang="en-US" sz="2000" dirty="0">
                <a:latin typeface="+mn-lt"/>
              </a:rPr>
              <a:t>captive portal (for web access only)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Connect to 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WiFi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Try to access to any webpage with your web browser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will be redirected to the connection portal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Authenticate with UGA account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Second way of connection: </a:t>
            </a:r>
            <a:r>
              <a:rPr lang="en-US" sz="2000" dirty="0">
                <a:latin typeface="+mn-lt"/>
              </a:rPr>
              <a:t>VPN (for web and pedagogic resources)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Connect to </a:t>
            </a:r>
            <a:r>
              <a:rPr lang="en-US" sz="2000" dirty="0">
                <a:solidFill>
                  <a:schemeClr val="tx1"/>
                </a:solidFill>
              </a:rPr>
              <a:t>any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or LAN network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Follow instructions on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http://vpn.grenet.fr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install VPN client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Authenticate with the AGALAN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Please note that VPN access can also be used from home</a:t>
            </a: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100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Time </a:t>
            </a:r>
            <a:r>
              <a:rPr lang="fr-FR" dirty="0" err="1"/>
              <a:t>schedule</a:t>
            </a:r>
            <a:r>
              <a:rPr lang="fr-FR" dirty="0"/>
              <a:t> (ADE)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432048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To </a:t>
            </a:r>
            <a:r>
              <a:rPr lang="fr-FR" b="1" dirty="0" err="1"/>
              <a:t>access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time </a:t>
            </a:r>
            <a:r>
              <a:rPr lang="fr-FR" b="1" dirty="0" err="1"/>
              <a:t>schedule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already</a:t>
            </a:r>
            <a:r>
              <a:rPr lang="fr-FR" b="1" dirty="0"/>
              <a:t> have an official UGA </a:t>
            </a:r>
            <a:r>
              <a:rPr lang="fr-FR" b="1" dirty="0" err="1"/>
              <a:t>account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r>
              <a:rPr lang="fr-FR" dirty="0">
                <a:hlinkClick r:id="rId2"/>
              </a:rPr>
              <a:t>https://leo.univ-grenoble-alpes.fr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During</a:t>
            </a:r>
            <a:r>
              <a:rPr lang="fr-FR" b="1" dirty="0"/>
              <a:t> the first </a:t>
            </a:r>
            <a:r>
              <a:rPr lang="fr-FR" b="1" dirty="0" err="1"/>
              <a:t>month</a:t>
            </a:r>
            <a:r>
              <a:rPr lang="fr-FR" b="1" dirty="0"/>
              <a:t>, if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only</a:t>
            </a:r>
            <a:r>
              <a:rPr lang="fr-FR" b="1" dirty="0"/>
              <a:t> have a </a:t>
            </a:r>
            <a:r>
              <a:rPr lang="fr-FR" b="1" dirty="0" err="1"/>
              <a:t>temporary</a:t>
            </a:r>
            <a:r>
              <a:rPr lang="fr-FR" b="1" dirty="0"/>
              <a:t> </a:t>
            </a:r>
            <a:r>
              <a:rPr lang="fr-FR" b="1" dirty="0" err="1"/>
              <a:t>account</a:t>
            </a:r>
            <a:r>
              <a:rPr lang="fr-FR" b="1" dirty="0"/>
              <a:t>,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access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time </a:t>
            </a:r>
            <a:r>
              <a:rPr lang="fr-FR" b="1" dirty="0" err="1"/>
              <a:t>schedule</a:t>
            </a:r>
            <a:r>
              <a:rPr lang="fr-FR" b="1" dirty="0"/>
              <a:t> via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r>
              <a:rPr lang="fr-FR" sz="2200" dirty="0">
                <a:hlinkClick r:id="rId3"/>
              </a:rPr>
              <a:t>https://www.univ-grenoble-alpes.fr/formation/admissions-et-inscriptions/candidater-et-s-inscrire/etape-4-emploi-du-temps/</a:t>
            </a:r>
            <a:endParaRPr lang="fr-FR" sz="2200" dirty="0"/>
          </a:p>
          <a:p>
            <a:endParaRPr lang="fr-FR" dirty="0"/>
          </a:p>
          <a:p>
            <a:r>
              <a:rPr lang="fr-FR" b="1" dirty="0" err="1"/>
              <a:t>Following</a:t>
            </a:r>
            <a:r>
              <a:rPr lang="fr-FR" b="1" dirty="0"/>
              <a:t>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,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find</a:t>
            </a:r>
            <a:r>
              <a:rPr lang="fr-FR" b="1" dirty="0"/>
              <a:t> a tutorial to </a:t>
            </a:r>
            <a:r>
              <a:rPr lang="fr-FR" b="1" u="sng" dirty="0" err="1"/>
              <a:t>synchonize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ADE time </a:t>
            </a:r>
            <a:r>
              <a:rPr lang="fr-FR" b="1" dirty="0" err="1"/>
              <a:t>schedule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usual</a:t>
            </a:r>
            <a:r>
              <a:rPr lang="fr-FR" b="1" dirty="0"/>
              <a:t> </a:t>
            </a:r>
            <a:r>
              <a:rPr lang="fr-FR" b="1" dirty="0" err="1"/>
              <a:t>schedule</a:t>
            </a:r>
            <a:r>
              <a:rPr lang="fr-FR" b="1" dirty="0"/>
              <a:t> software (Google </a:t>
            </a:r>
            <a:r>
              <a:rPr lang="fr-FR" b="1" dirty="0" err="1"/>
              <a:t>Calendar</a:t>
            </a:r>
            <a:r>
              <a:rPr lang="fr-FR" b="1" dirty="0"/>
              <a:t>, </a:t>
            </a:r>
            <a:r>
              <a:rPr lang="fr-FR" b="1" dirty="0" err="1"/>
              <a:t>iCal</a:t>
            </a:r>
            <a:r>
              <a:rPr lang="fr-FR" b="1" dirty="0"/>
              <a:t>, etc.) :</a:t>
            </a:r>
          </a:p>
          <a:p>
            <a:endParaRPr lang="fr-FR" dirty="0"/>
          </a:p>
          <a:p>
            <a:r>
              <a:rPr lang="fr-FR" sz="2600" dirty="0">
                <a:hlinkClick r:id="rId4"/>
              </a:rPr>
              <a:t>https://intranet.univ-grenoble-alpes.fr/applications/emplois-du-temps-enseignants/synchroniser-ade-avec-son-agenda-87864.kjsp?RH=1625576331926</a:t>
            </a:r>
            <a:endParaRPr lang="fr-FR" sz="2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604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Useful</a:t>
            </a:r>
            <a:r>
              <a:rPr lang="fr-FR" dirty="0"/>
              <a:t> links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534119" cy="4392488"/>
          </a:xfrm>
        </p:spPr>
        <p:txBody>
          <a:bodyPr>
            <a:normAutofit fontScale="92500" lnSpcReduction="20000"/>
          </a:bodyPr>
          <a:lstStyle/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UFR IM2AG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 </a:t>
            </a:r>
            <a:r>
              <a:rPr lang="de-DE" sz="2000" b="1" dirty="0">
                <a:latin typeface="+mn-lt"/>
                <a:hlinkClick r:id="rId3"/>
              </a:rPr>
              <a:t>https://im2ag.univ-grenoble-alpes.fr/</a:t>
            </a:r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UGA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</a:t>
            </a:r>
            <a:r>
              <a:rPr lang="de-DE" sz="2000" b="1" dirty="0">
                <a:latin typeface="+mn-lt"/>
                <a:hlinkClick r:id="rId4"/>
              </a:rPr>
              <a:t>https://univ-grenoble-alpes.fr/</a:t>
            </a:r>
            <a:endParaRPr lang="de-DE" sz="2000" b="1" dirty="0"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ENSIMAG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</a:t>
            </a:r>
            <a:r>
              <a:rPr lang="de-DE" sz="2000" b="1" dirty="0">
                <a:latin typeface="+mn-lt"/>
                <a:hlinkClick r:id="rId5"/>
              </a:rPr>
              <a:t>https://ensimag.grenoble-inp.fr/</a:t>
            </a:r>
            <a:endParaRPr lang="de-DE" sz="2000" b="1" dirty="0"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UGA </a:t>
            </a:r>
            <a:r>
              <a:rPr lang="de-DE" sz="2000" b="1" dirty="0" err="1">
                <a:latin typeface="+mn-lt"/>
              </a:rPr>
              <a:t>student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portal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>
                <a:latin typeface="+mn-lt"/>
                <a:hlinkClick r:id="rId6"/>
              </a:rPr>
              <a:t>https://leo.univ-grenoble-alpes.fr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where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you</a:t>
            </a:r>
            <a:r>
              <a:rPr lang="de-DE" sz="2000" b="1" dirty="0">
                <a:latin typeface="+mn-lt"/>
              </a:rPr>
              <a:t> will find: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Links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your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email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address</a:t>
            </a:r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Link </a:t>
            </a:r>
            <a:r>
              <a:rPr lang="de-DE" sz="2000" b="1" dirty="0" err="1">
                <a:solidFill>
                  <a:schemeClr val="tx1"/>
                </a:solidFill>
              </a:rPr>
              <a:t>to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the</a:t>
            </a:r>
            <a:r>
              <a:rPr lang="de-DE" sz="2000" b="1" dirty="0">
                <a:solidFill>
                  <a:schemeClr val="tx1"/>
                </a:solidFill>
              </a:rPr>
              <a:t> ADE </a:t>
            </a:r>
            <a:r>
              <a:rPr lang="de-DE" sz="2000" b="1" dirty="0" err="1">
                <a:solidFill>
                  <a:schemeClr val="tx1"/>
                </a:solidFill>
              </a:rPr>
              <a:t>schedule</a:t>
            </a:r>
            <a:endParaRPr lang="de-DE" sz="20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Account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management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password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change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, etc.)</a:t>
            </a: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IM2AG </a:t>
            </a:r>
            <a:r>
              <a:rPr lang="de-DE" sz="2000" b="1" dirty="0" err="1">
                <a:latin typeface="+mn-lt"/>
              </a:rPr>
              <a:t>Moodle</a:t>
            </a:r>
            <a:r>
              <a:rPr lang="de-DE" sz="2000" b="1" dirty="0">
                <a:latin typeface="+mn-lt"/>
              </a:rPr>
              <a:t>: </a:t>
            </a:r>
            <a:r>
              <a:rPr lang="fr-FR" sz="2000" b="1" dirty="0">
                <a:latin typeface="+mn-lt"/>
                <a:hlinkClick r:id="rId7"/>
              </a:rPr>
              <a:t>https://im2ag-moodle.univ-grenoble-alpes.fr/</a:t>
            </a:r>
            <a:endParaRPr lang="fr-FR" sz="2000" b="1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ENSIMAG Moodle: </a:t>
            </a:r>
            <a:r>
              <a:rPr lang="fr-FR" sz="2000" b="1" dirty="0">
                <a:latin typeface="+mn-lt"/>
                <a:hlinkClick r:id="rId8"/>
              </a:rPr>
              <a:t>https://moodle.caseine.org/</a:t>
            </a:r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 </a:t>
            </a:r>
          </a:p>
          <a:p>
            <a:endParaRPr lang="de-DE" sz="2000" b="1" dirty="0">
              <a:latin typeface="+mn-lt"/>
            </a:endParaRP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7211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department</a:t>
            </a:r>
            <a:r>
              <a:rPr lang="fr-FR" dirty="0"/>
              <a:t>: permanence and assistance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693416" cy="4320480"/>
          </a:xfrm>
        </p:spPr>
        <p:txBody>
          <a:bodyPr>
            <a:normAutofit/>
          </a:bodyPr>
          <a:lstStyle/>
          <a:p>
            <a:pPr marL="0" lvl="1" algn="l"/>
            <a:endParaRPr lang="en-US" sz="2400" b="1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IT department permanence for students: </a:t>
            </a:r>
            <a:r>
              <a:rPr lang="en-US" sz="2400" dirty="0">
                <a:solidFill>
                  <a:schemeClr val="tx1"/>
                </a:solidFill>
              </a:rPr>
              <a:t>room 207a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dirty="0">
                <a:solidFill>
                  <a:schemeClr val="tx1"/>
                </a:solidFill>
              </a:rPr>
              <a:t>	Monday:		9:00-12:30 / 13:30-18:30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Tuesday to Thursday: 	8:00-12:30 / 13:30-18:30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Friday: 			8:00-12:30 / 13:30-17:30</a:t>
            </a:r>
          </a:p>
          <a:p>
            <a:pPr marL="0" lvl="1" algn="l"/>
            <a:endParaRPr lang="en-US" sz="2400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Out of hours:</a:t>
            </a:r>
          </a:p>
          <a:p>
            <a:pPr marL="0" lvl="1" algn="l"/>
            <a:r>
              <a:rPr lang="en-US" sz="2400" dirty="0">
                <a:solidFill>
                  <a:schemeClr val="tx1"/>
                </a:solidFill>
              </a:rPr>
              <a:t>	Mail to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im2ag-service-informatique@univ-grenoble-alpes.fr</a:t>
            </a:r>
            <a:endParaRPr lang="en-US" sz="2400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Open a ticket: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hlinkClick r:id="rId4"/>
              </a:rPr>
              <a:t>https://im2ag-incidents.univ-grenoble-alpes.fr</a:t>
            </a:r>
            <a:endParaRPr lang="fr-FR" dirty="0"/>
          </a:p>
          <a:p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4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IM2AG Wiki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176464"/>
          </a:xfrm>
        </p:spPr>
        <p:txBody>
          <a:bodyPr>
            <a:normAutofit/>
          </a:bodyPr>
          <a:lstStyle/>
          <a:p>
            <a:r>
              <a:rPr lang="fr-FR" sz="2400" b="1" dirty="0"/>
              <a:t>You </a:t>
            </a:r>
            <a:r>
              <a:rPr lang="fr-FR" sz="2400" b="1" dirty="0" err="1"/>
              <a:t>can</a:t>
            </a:r>
            <a:r>
              <a:rPr lang="fr-FR" sz="2400" b="1" dirty="0"/>
              <a:t> </a:t>
            </a:r>
            <a:r>
              <a:rPr lang="fr-FR" sz="2400" b="1" dirty="0" err="1"/>
              <a:t>find</a:t>
            </a:r>
            <a:r>
              <a:rPr lang="fr-FR" sz="2400" b="1" dirty="0"/>
              <a:t> a lot of </a:t>
            </a:r>
            <a:r>
              <a:rPr lang="fr-FR" sz="2400" b="1" dirty="0" err="1"/>
              <a:t>useful</a:t>
            </a:r>
            <a:r>
              <a:rPr lang="fr-FR" sz="2400" b="1" dirty="0"/>
              <a:t> information on </a:t>
            </a:r>
            <a:r>
              <a:rPr lang="fr-FR" sz="2400" b="1" dirty="0" err="1"/>
              <a:t>our</a:t>
            </a:r>
            <a:r>
              <a:rPr lang="fr-FR" sz="2400" b="1" dirty="0"/>
              <a:t> Wiki:</a:t>
            </a:r>
          </a:p>
          <a:p>
            <a:endParaRPr lang="fr-FR" sz="2400" dirty="0"/>
          </a:p>
          <a:p>
            <a:r>
              <a:rPr lang="fr-FR" sz="2400" dirty="0">
                <a:hlinkClick r:id="rId3"/>
              </a:rPr>
              <a:t>https://im2ag-wiki.univ-grenoble-alpes.fr</a:t>
            </a:r>
            <a:endParaRPr lang="fr-FR" sz="2400" dirty="0"/>
          </a:p>
          <a:p>
            <a:endParaRPr lang="fr-FR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About computer ressources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How to </a:t>
            </a:r>
            <a:r>
              <a:rPr lang="fr-FR" sz="2000" dirty="0" err="1">
                <a:solidFill>
                  <a:schemeClr val="tx1"/>
                </a:solidFill>
              </a:rPr>
              <a:t>connect</a:t>
            </a:r>
            <a:r>
              <a:rPr lang="fr-FR" sz="2000" dirty="0">
                <a:solidFill>
                  <a:schemeClr val="tx1"/>
                </a:solidFill>
              </a:rPr>
              <a:t> to IM2AG computer ressources </a:t>
            </a:r>
            <a:r>
              <a:rPr lang="fr-FR" sz="2000" dirty="0" err="1">
                <a:solidFill>
                  <a:schemeClr val="tx1"/>
                </a:solidFill>
              </a:rPr>
              <a:t>from</a:t>
            </a:r>
            <a:r>
              <a:rPr lang="fr-FR" sz="2000" dirty="0">
                <a:solidFill>
                  <a:schemeClr val="tx1"/>
                </a:solidFill>
              </a:rPr>
              <a:t>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Documentation about </a:t>
            </a:r>
            <a:r>
              <a:rPr lang="fr-FR" sz="2000" dirty="0" err="1">
                <a:solidFill>
                  <a:schemeClr val="tx1"/>
                </a:solidFill>
              </a:rPr>
              <a:t>videoconference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tools</a:t>
            </a:r>
            <a:endParaRPr lang="fr-FR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Technical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details</a:t>
            </a:r>
            <a:r>
              <a:rPr lang="fr-FR" sz="2000" dirty="0">
                <a:solidFill>
                  <a:schemeClr val="tx1"/>
                </a:solidFill>
              </a:rPr>
              <a:t> for computers or softwares, etc.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064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rooms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772816"/>
            <a:ext cx="8785640" cy="468052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+mn-lt"/>
              </a:rPr>
              <a:t>UFR IM2AG has 22 lab rooms, mainly at 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 of F building.</a:t>
            </a:r>
          </a:p>
          <a:p>
            <a:r>
              <a:rPr lang="en-US" sz="2000" b="1" dirty="0">
                <a:latin typeface="+mn-lt"/>
              </a:rPr>
              <a:t>Operational hours: </a:t>
            </a:r>
            <a:r>
              <a:rPr lang="en-US" sz="2000" dirty="0">
                <a:latin typeface="+mn-lt"/>
              </a:rPr>
              <a:t>7:30 – 18:30 from Monday to Friday</a:t>
            </a:r>
          </a:p>
          <a:p>
            <a:r>
              <a:rPr lang="en-US" sz="2000" b="1" dirty="0">
                <a:latin typeface="+mn-lt"/>
              </a:rPr>
              <a:t>You can freely use lab rooms during the day if there are no scheduled courses.</a:t>
            </a:r>
          </a:p>
          <a:p>
            <a:endParaRPr lang="en-US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Self service room: </a:t>
            </a:r>
            <a:r>
              <a:rPr lang="en-US" sz="2000" dirty="0">
                <a:latin typeface="+mn-lt"/>
              </a:rPr>
              <a:t>F021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Access with student card from October to July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Opened everyday from 18:30 to 21:00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latin typeface="+mn-lt"/>
              </a:rPr>
              <a:t>Please, never unplug anything in lab rooms. Only use free power plugs.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For wired network, you can use the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red RJ45 cables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only: once connected, you will be redirected to a login portal. Use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yourlogin@cuga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and your password as credentials.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227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UGA </a:t>
            </a:r>
            <a:r>
              <a:rPr lang="fr-FR" dirty="0" err="1"/>
              <a:t>Accounts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9001000" cy="4392488"/>
          </a:xfrm>
        </p:spPr>
        <p:txBody>
          <a:bodyPr>
            <a:noAutofit/>
          </a:bodyPr>
          <a:lstStyle/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For UGA students :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have a UGA account when your registration is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To get your credentials, follow the instructions on your scholarship certificate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Your UGA account will be synchronized at INP within 24h after activation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use UGA dashboard to change your password, and it will be synchronized at INP within 24h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hlinkClick r:id="rId3"/>
              </a:rPr>
              <a:t>https://leo.univ-grenoble-alpes.fr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is</a:t>
            </a:r>
            <a:r>
              <a:rPr lang="fr-FR" sz="1600" dirty="0">
                <a:solidFill>
                  <a:schemeClr val="tx1"/>
                </a:solidFill>
              </a:rPr>
              <a:t> the UGA </a:t>
            </a:r>
            <a:r>
              <a:rPr lang="fr-FR" sz="1600" dirty="0" err="1">
                <a:solidFill>
                  <a:schemeClr val="tx1"/>
                </a:solidFill>
              </a:rPr>
              <a:t>student</a:t>
            </a:r>
            <a:r>
              <a:rPr lang="fr-FR" sz="1600" dirty="0">
                <a:solidFill>
                  <a:schemeClr val="tx1"/>
                </a:solidFill>
              </a:rPr>
              <a:t> portal. You </a:t>
            </a:r>
            <a:r>
              <a:rPr lang="fr-FR" sz="1600" dirty="0" err="1">
                <a:solidFill>
                  <a:schemeClr val="tx1"/>
                </a:solidFill>
              </a:rPr>
              <a:t>will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find</a:t>
            </a:r>
            <a:r>
              <a:rPr lang="fr-FR" sz="1600" dirty="0">
                <a:solidFill>
                  <a:schemeClr val="tx1"/>
                </a:solidFill>
              </a:rPr>
              <a:t> here a lot of information and links: </a:t>
            </a:r>
            <a:r>
              <a:rPr lang="fr-FR" sz="1600" dirty="0" err="1">
                <a:solidFill>
                  <a:schemeClr val="tx1"/>
                </a:solidFill>
              </a:rPr>
              <a:t>access</a:t>
            </a:r>
            <a:r>
              <a:rPr lang="fr-FR" sz="1600" dirty="0">
                <a:solidFill>
                  <a:schemeClr val="tx1"/>
                </a:solidFill>
              </a:rPr>
              <a:t> to </a:t>
            </a:r>
            <a:r>
              <a:rPr lang="fr-FR" sz="1600" dirty="0" err="1">
                <a:solidFill>
                  <a:schemeClr val="tx1"/>
                </a:solidFill>
              </a:rPr>
              <a:t>webmail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scheduling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password</a:t>
            </a:r>
            <a:r>
              <a:rPr lang="fr-FR" sz="1600" dirty="0">
                <a:solidFill>
                  <a:schemeClr val="tx1"/>
                </a:solidFill>
              </a:rPr>
              <a:t> change,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For INP students :</a:t>
            </a:r>
          </a:p>
          <a:p>
            <a:endParaRPr lang="en-US" sz="1600" b="1" dirty="0"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have a INP account when your registration is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Your INP account will be synchronized at UGA within 24h after activation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use INP dashboard to change your password, and it will be synchronized at UGA within 24h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166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Accounts</a:t>
            </a:r>
            <a:r>
              <a:rPr lang="fr-FR" dirty="0"/>
              <a:t> - </a:t>
            </a:r>
            <a:r>
              <a:rPr lang="fr-FR" dirty="0" err="1"/>
              <a:t>During</a:t>
            </a:r>
            <a:r>
              <a:rPr lang="fr-FR" dirty="0"/>
              <a:t> the first </a:t>
            </a:r>
            <a:r>
              <a:rPr lang="fr-FR" dirty="0" err="1"/>
              <a:t>month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0536" y="1988840"/>
            <a:ext cx="8693415" cy="4392488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Some of you will have to use the computer resources for labs before having an official account.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If it’s the case, please request a temporary account </a:t>
            </a:r>
            <a:r>
              <a:rPr lang="en-US" sz="2000" dirty="0"/>
              <a:t>to your teachers or to the IT department. A temporary account is personal and must not be shared, you are legally responsible for its use.</a:t>
            </a:r>
          </a:p>
          <a:p>
            <a:endParaRPr lang="en-US" sz="2000" dirty="0"/>
          </a:p>
          <a:p>
            <a:r>
              <a:rPr lang="en-US" sz="2000" dirty="0"/>
              <a:t>Temporary accounts will give you access to IM2AG computers and servers, but </a:t>
            </a:r>
            <a:r>
              <a:rPr lang="en-US" sz="2000" b="1" u="sng" dirty="0"/>
              <a:t>not</a:t>
            </a:r>
            <a:r>
              <a:rPr lang="en-US" sz="2000" dirty="0"/>
              <a:t> to:</a:t>
            </a:r>
          </a:p>
          <a:p>
            <a:endParaRPr lang="en-US" sz="2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UGA common resources (mail, printing, etc.)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INP common resources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Pedagogic platforms: Moodle, Alfresco, 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Temporary accounts are just here to help you before having an official account. Once you have an official account, stop using the temporary one because it will be automatically deleted.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334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Student</a:t>
            </a:r>
            <a:r>
              <a:rPr lang="fr-FR" dirty="0"/>
              <a:t> card (for UGA </a:t>
            </a:r>
            <a:r>
              <a:rPr lang="fr-FR" dirty="0" err="1"/>
              <a:t>students</a:t>
            </a:r>
            <a:r>
              <a:rPr lang="fr-FR" dirty="0"/>
              <a:t>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0536" y="1916832"/>
            <a:ext cx="8693415" cy="4392488"/>
          </a:xfrm>
        </p:spPr>
        <p:txBody>
          <a:bodyPr>
            <a:normAutofit/>
          </a:bodyPr>
          <a:lstStyle/>
          <a:p>
            <a:r>
              <a:rPr lang="en-US" sz="2000" b="1" dirty="0"/>
              <a:t>To get your student card, there is an automated kiosk in the hall of the F building, next to the scholarship office.</a:t>
            </a:r>
          </a:p>
          <a:p>
            <a:endParaRPr lang="en-US" sz="2000" b="1" dirty="0"/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Sous-titre 3">
            <a:extLst>
              <a:ext uri="{FF2B5EF4-FFF2-40B4-BE49-F238E27FC236}">
                <a16:creationId xmlns:a16="http://schemas.microsoft.com/office/drawing/2014/main" id="{1D3ECF05-8403-3F20-EABA-50E496128CC0}"/>
              </a:ext>
            </a:extLst>
          </p:cNvPr>
          <p:cNvSpPr txBox="1">
            <a:spLocks/>
          </p:cNvSpPr>
          <p:nvPr/>
        </p:nvSpPr>
        <p:spPr>
          <a:xfrm>
            <a:off x="358361" y="2996952"/>
            <a:ext cx="5149743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To print your student card, you have to scan the QR-Code from your scholarship certificate, then follow the on-screen instructions.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This QR-Code will also be needed if you lose your student card, so be sure to keep it safe !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400" dirty="0"/>
          </a:p>
          <a:p>
            <a:pPr marL="914400" lvl="1" indent="-4572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259C4B-5334-833A-8985-9E7C623F9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093" y="298495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UGA Webmail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93415" cy="4392488"/>
          </a:xfrm>
        </p:spPr>
        <p:txBody>
          <a:bodyPr>
            <a:noAutofit/>
          </a:bodyPr>
          <a:lstStyle/>
          <a:p>
            <a:r>
              <a:rPr lang="fr-FR" sz="2000" b="1" dirty="0"/>
              <a:t>To </a:t>
            </a:r>
            <a:r>
              <a:rPr lang="fr-FR" sz="2000" b="1" dirty="0" err="1"/>
              <a:t>access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university</a:t>
            </a:r>
            <a:r>
              <a:rPr lang="fr-FR" sz="2000" b="1" dirty="0"/>
              <a:t> </a:t>
            </a:r>
            <a:r>
              <a:rPr lang="fr-FR" sz="2000" b="1" dirty="0" err="1"/>
              <a:t>mailbox</a:t>
            </a:r>
            <a:r>
              <a:rPr lang="fr-FR" sz="2000" b="1" dirty="0"/>
              <a:t>, </a:t>
            </a:r>
            <a:r>
              <a:rPr lang="fr-FR" sz="2000" b="1" dirty="0" err="1"/>
              <a:t>connect</a:t>
            </a:r>
            <a:r>
              <a:rPr lang="fr-FR" sz="2000" b="1" dirty="0"/>
              <a:t> on:</a:t>
            </a:r>
          </a:p>
          <a:p>
            <a:pPr lvl="1" algn="l"/>
            <a:r>
              <a:rPr lang="fr-FR" sz="2000" b="1" dirty="0">
                <a:hlinkClick r:id="rId2"/>
              </a:rPr>
              <a:t>https://leo.univ-grenoble-alpes.fr</a:t>
            </a:r>
            <a:endParaRPr lang="fr-FR" sz="2000" b="1" dirty="0"/>
          </a:p>
          <a:p>
            <a:r>
              <a:rPr lang="fr-FR" sz="2000" b="1" dirty="0"/>
              <a:t>You </a:t>
            </a:r>
            <a:r>
              <a:rPr lang="fr-FR" sz="2000" b="1" dirty="0" err="1"/>
              <a:t>will</a:t>
            </a:r>
            <a:r>
              <a:rPr lang="fr-FR" sz="2000" b="1" dirty="0"/>
              <a:t> </a:t>
            </a:r>
            <a:r>
              <a:rPr lang="fr-FR" sz="2000" b="1" dirty="0" err="1"/>
              <a:t>find</a:t>
            </a:r>
            <a:r>
              <a:rPr lang="fr-FR" sz="2000" b="1" dirty="0"/>
              <a:t> a </a:t>
            </a:r>
            <a:r>
              <a:rPr lang="fr-FR" sz="2000" b="1" dirty="0" err="1"/>
              <a:t>link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webmail</a:t>
            </a:r>
            <a:r>
              <a:rPr lang="fr-FR" sz="2000" b="1" dirty="0"/>
              <a:t> on the </a:t>
            </a:r>
            <a:r>
              <a:rPr lang="fr-FR" sz="2000" b="1" dirty="0" err="1"/>
              <a:t>dashboard</a:t>
            </a:r>
            <a:r>
              <a:rPr lang="fr-FR" sz="2000" b="1" dirty="0"/>
              <a:t>.</a:t>
            </a:r>
          </a:p>
          <a:p>
            <a:endParaRPr lang="fr-FR" sz="2000" b="1" dirty="0"/>
          </a:p>
          <a:p>
            <a:pPr algn="just"/>
            <a:r>
              <a:rPr lang="fr-FR" sz="2000" b="1" dirty="0"/>
              <a:t>On LEO, at the top right corner, by </a:t>
            </a:r>
            <a:r>
              <a:rPr lang="fr-FR" sz="2000" b="1" dirty="0" err="1"/>
              <a:t>clinking</a:t>
            </a:r>
            <a:r>
              <a:rPr lang="fr-FR" sz="2000" b="1" dirty="0"/>
              <a:t> on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name</a:t>
            </a:r>
            <a:r>
              <a:rPr lang="fr-FR" sz="2000" b="1" dirty="0"/>
              <a:t>, </a:t>
            </a:r>
            <a:r>
              <a:rPr lang="fr-FR" sz="2000" b="1" dirty="0" err="1"/>
              <a:t>it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possible to make a redirection </a:t>
            </a:r>
            <a:r>
              <a:rPr lang="fr-FR" sz="2000" b="1" dirty="0" err="1"/>
              <a:t>from</a:t>
            </a:r>
            <a:r>
              <a:rPr lang="fr-FR" sz="2000" b="1" dirty="0"/>
              <a:t>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university</a:t>
            </a:r>
            <a:r>
              <a:rPr lang="fr-FR" sz="2000" b="1" dirty="0"/>
              <a:t> </a:t>
            </a:r>
            <a:r>
              <a:rPr lang="fr-FR" sz="2000" b="1" dirty="0" err="1"/>
              <a:t>mailbox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personnal</a:t>
            </a:r>
            <a:r>
              <a:rPr lang="fr-FR" sz="2000" b="1" dirty="0"/>
              <a:t> email address.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Please note </a:t>
            </a:r>
            <a:r>
              <a:rPr lang="fr-FR" sz="2000" b="1" dirty="0" err="1"/>
              <a:t>that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not possible to </a:t>
            </a:r>
            <a:r>
              <a:rPr lang="fr-FR" sz="2000" b="1" dirty="0" err="1"/>
              <a:t>access</a:t>
            </a:r>
            <a:r>
              <a:rPr lang="fr-FR" sz="2000" b="1" dirty="0"/>
              <a:t> to </a:t>
            </a:r>
            <a:r>
              <a:rPr lang="fr-FR" sz="2000" b="1" dirty="0" err="1"/>
              <a:t>university</a:t>
            </a:r>
            <a:r>
              <a:rPr lang="fr-FR" sz="2000" b="1" dirty="0"/>
              <a:t> email address </a:t>
            </a:r>
            <a:r>
              <a:rPr lang="fr-FR" sz="2000" b="1" dirty="0" err="1"/>
              <a:t>with</a:t>
            </a:r>
            <a:r>
              <a:rPr lang="fr-FR" sz="2000" b="1" dirty="0"/>
              <a:t> POP/IMAP clients, </a:t>
            </a:r>
            <a:r>
              <a:rPr lang="fr-FR" sz="2000" b="1" dirty="0" err="1"/>
              <a:t>you</a:t>
            </a:r>
            <a:r>
              <a:rPr lang="fr-FR" sz="2000" b="1" dirty="0"/>
              <a:t> must use the </a:t>
            </a:r>
            <a:r>
              <a:rPr lang="fr-FR" sz="2000" b="1" dirty="0" err="1"/>
              <a:t>webmail</a:t>
            </a:r>
            <a:r>
              <a:rPr lang="fr-FR" sz="2000" b="1" dirty="0"/>
              <a:t> or make a redirection to </a:t>
            </a:r>
            <a:r>
              <a:rPr lang="fr-FR" sz="2000" b="1" dirty="0" err="1"/>
              <a:t>another</a:t>
            </a:r>
            <a:r>
              <a:rPr lang="fr-FR" sz="2000" b="1" dirty="0"/>
              <a:t> email address.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2422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Home directory at IM2AG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000" b="1" dirty="0" err="1">
                <a:latin typeface="+mn-lt"/>
              </a:rPr>
              <a:t>Each</a:t>
            </a:r>
            <a:r>
              <a:rPr lang="fr-FR" sz="2000" b="1" dirty="0">
                <a:latin typeface="+mn-lt"/>
              </a:rPr>
              <a:t> UGA </a:t>
            </a:r>
            <a:r>
              <a:rPr lang="fr-FR" sz="2000" b="1" dirty="0" err="1">
                <a:latin typeface="+mn-lt"/>
              </a:rPr>
              <a:t>account</a:t>
            </a:r>
            <a:r>
              <a:rPr lang="fr-FR" sz="2000" b="1" dirty="0">
                <a:latin typeface="+mn-lt"/>
              </a:rPr>
              <a:t> have 10 Gb of </a:t>
            </a:r>
            <a:r>
              <a:rPr lang="fr-FR" sz="2000" b="1" dirty="0" err="1">
                <a:latin typeface="+mn-lt"/>
              </a:rPr>
              <a:t>storage</a:t>
            </a:r>
            <a:r>
              <a:rPr lang="fr-FR" sz="2000" b="1" dirty="0">
                <a:latin typeface="+mn-lt"/>
              </a:rPr>
              <a:t>.</a:t>
            </a:r>
          </a:p>
          <a:p>
            <a:endParaRPr lang="fr-FR" sz="2000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Accessible </a:t>
            </a:r>
            <a:r>
              <a:rPr lang="fr-FR" sz="2000" b="1" dirty="0" err="1">
                <a:latin typeface="+mn-lt"/>
              </a:rPr>
              <a:t>from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everywhere</a:t>
            </a:r>
            <a:r>
              <a:rPr lang="fr-FR" sz="2000" b="1" dirty="0">
                <a:latin typeface="+mn-lt"/>
              </a:rPr>
              <a:t> at IM2AG: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Windows: on network drive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named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Z:\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Ubuntu and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pedagogic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servers: directory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named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/u/ or /home/</a:t>
            </a:r>
          </a:p>
          <a:p>
            <a:endParaRPr lang="fr-FR" sz="2000" dirty="0">
              <a:latin typeface="+mn-lt"/>
            </a:endParaRPr>
          </a:p>
          <a:p>
            <a:r>
              <a:rPr lang="fr-FR" sz="2000" b="1" dirty="0" err="1">
                <a:latin typeface="+mn-lt"/>
              </a:rPr>
              <a:t>Autosaves</a:t>
            </a:r>
            <a:r>
              <a:rPr lang="fr-FR" sz="2000" b="1" dirty="0">
                <a:latin typeface="+mn-lt"/>
              </a:rPr>
              <a:t> accessible </a:t>
            </a:r>
            <a:r>
              <a:rPr lang="fr-FR" sz="2000" b="1" dirty="0" err="1">
                <a:latin typeface="+mn-lt"/>
              </a:rPr>
              <a:t>under</a:t>
            </a:r>
            <a:r>
              <a:rPr lang="fr-FR" sz="2000" b="1" dirty="0">
                <a:latin typeface="+mn-lt"/>
              </a:rPr>
              <a:t> /u/.</a:t>
            </a:r>
            <a:r>
              <a:rPr lang="fr-FR" sz="2000" b="1" dirty="0" err="1">
                <a:latin typeface="+mn-lt"/>
              </a:rPr>
              <a:t>snapshots</a:t>
            </a:r>
            <a:r>
              <a:rPr lang="fr-FR" sz="2000" b="1" dirty="0">
                <a:latin typeface="+mn-lt"/>
              </a:rPr>
              <a:t>/ directory: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1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weekly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save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6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daily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saves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29181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1223</Words>
  <Application>Microsoft Office PowerPoint</Application>
  <PresentationFormat>Affichage à l'écran (4:3)</PresentationFormat>
  <Paragraphs>187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Présentation PowerPoint</vt:lpstr>
      <vt:lpstr>IT department: permanence and assistance</vt:lpstr>
      <vt:lpstr>IM2AG Wiki</vt:lpstr>
      <vt:lpstr>Lab rooms</vt:lpstr>
      <vt:lpstr>UGA Accounts</vt:lpstr>
      <vt:lpstr>Accounts - During the first month</vt:lpstr>
      <vt:lpstr>Student card (for UGA students)</vt:lpstr>
      <vt:lpstr>UGA Webmail</vt:lpstr>
      <vt:lpstr>Home directory at IM2AG</vt:lpstr>
      <vt:lpstr>Printing</vt:lpstr>
      <vt:lpstr>WiFi access</vt:lpstr>
      <vt:lpstr>Time schedule (ADE)</vt:lpstr>
      <vt:lpstr>Useful links</vt:lpstr>
    </vt:vector>
  </TitlesOfParts>
  <Company>Université Stendhal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SAMBA-ROBIN Nadia</dc:creator>
  <cp:lastModifiedBy>Michael Magi</cp:lastModifiedBy>
  <cp:revision>66</cp:revision>
  <cp:lastPrinted>2016-11-23T17:49:52Z</cp:lastPrinted>
  <dcterms:created xsi:type="dcterms:W3CDTF">2016-04-19T07:56:29Z</dcterms:created>
  <dcterms:modified xsi:type="dcterms:W3CDTF">2022-08-24T10:15:45Z</dcterms:modified>
</cp:coreProperties>
</file>