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63" r:id="rId2"/>
    <p:sldId id="276" r:id="rId3"/>
    <p:sldId id="281" r:id="rId4"/>
    <p:sldId id="277" r:id="rId5"/>
    <p:sldId id="267" r:id="rId6"/>
    <p:sldId id="282" r:id="rId7"/>
    <p:sldId id="283" r:id="rId8"/>
    <p:sldId id="266" r:id="rId9"/>
    <p:sldId id="278" r:id="rId10"/>
    <p:sldId id="279" r:id="rId11"/>
    <p:sldId id="280" r:id="rId12"/>
  </p:sldIdLst>
  <p:sldSz cx="9144000" cy="6858000" type="screen4x3"/>
  <p:notesSz cx="9144000" cy="6858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userDrawn="1">
          <p15:clr>
            <a:srgbClr val="A4A3A4"/>
          </p15:clr>
        </p15:guide>
        <p15:guide id="2" pos="288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06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6" autoAdjust="0"/>
    <p:restoredTop sz="94653" autoAdjust="0"/>
  </p:normalViewPr>
  <p:slideViewPr>
    <p:cSldViewPr>
      <p:cViewPr varScale="1">
        <p:scale>
          <a:sx n="111" d="100"/>
          <a:sy n="111" d="100"/>
        </p:scale>
        <p:origin x="78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118" d="100"/>
          <a:sy n="118" d="100"/>
        </p:scale>
        <p:origin x="1464" y="96"/>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F77F31A8-45A8-4EB7-A4EF-CC54239206A0}" type="datetimeFigureOut">
              <a:rPr lang="fr-FR" smtClean="0"/>
              <a:t>02/09/2019</a:t>
            </a:fld>
            <a:endParaRPr lang="fr-FR"/>
          </a:p>
        </p:txBody>
      </p:sp>
      <p:sp>
        <p:nvSpPr>
          <p:cNvPr id="4" name="Espace réservé du pied de page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13014C15-734D-426D-B8FC-07F0A558DC74}" type="slidenum">
              <a:rPr lang="fr-FR" smtClean="0"/>
              <a:t>‹N°›</a:t>
            </a:fld>
            <a:endParaRPr lang="fr-FR"/>
          </a:p>
        </p:txBody>
      </p:sp>
    </p:spTree>
    <p:extLst>
      <p:ext uri="{BB962C8B-B14F-4D97-AF65-F5344CB8AC3E}">
        <p14:creationId xmlns:p14="http://schemas.microsoft.com/office/powerpoint/2010/main" val="16255330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BEAF14B9-DF48-4988-8D47-12220089B8E9}" type="datetimeFigureOut">
              <a:rPr lang="fr-FR" smtClean="0"/>
              <a:t>02/09/2019</a:t>
            </a:fld>
            <a:endParaRPr lang="fr-FR"/>
          </a:p>
        </p:txBody>
      </p:sp>
      <p:sp>
        <p:nvSpPr>
          <p:cNvPr id="4" name="Espace réservé de l'image des diapositives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DD5125CE-D27A-4C6F-80D8-FF68996E2E0C}" type="slidenum">
              <a:rPr lang="fr-FR" smtClean="0"/>
              <a:t>‹N°›</a:t>
            </a:fld>
            <a:endParaRPr lang="fr-FR"/>
          </a:p>
        </p:txBody>
      </p:sp>
    </p:spTree>
    <p:extLst>
      <p:ext uri="{BB962C8B-B14F-4D97-AF65-F5344CB8AC3E}">
        <p14:creationId xmlns:p14="http://schemas.microsoft.com/office/powerpoint/2010/main" val="170339035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t>1</a:t>
            </a:fld>
            <a:endParaRPr lang="fr-FR"/>
          </a:p>
        </p:txBody>
      </p:sp>
    </p:spTree>
    <p:extLst>
      <p:ext uri="{BB962C8B-B14F-4D97-AF65-F5344CB8AC3E}">
        <p14:creationId xmlns:p14="http://schemas.microsoft.com/office/powerpoint/2010/main" val="3519662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t>2</a:t>
            </a:fld>
            <a:endParaRPr lang="fr-FR"/>
          </a:p>
        </p:txBody>
      </p:sp>
    </p:spTree>
    <p:extLst>
      <p:ext uri="{BB962C8B-B14F-4D97-AF65-F5344CB8AC3E}">
        <p14:creationId xmlns:p14="http://schemas.microsoft.com/office/powerpoint/2010/main" val="730892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t>3</a:t>
            </a:fld>
            <a:endParaRPr lang="fr-FR"/>
          </a:p>
        </p:txBody>
      </p:sp>
    </p:spTree>
    <p:extLst>
      <p:ext uri="{BB962C8B-B14F-4D97-AF65-F5344CB8AC3E}">
        <p14:creationId xmlns:p14="http://schemas.microsoft.com/office/powerpoint/2010/main" val="641095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t>4</a:t>
            </a:fld>
            <a:endParaRPr lang="fr-FR"/>
          </a:p>
        </p:txBody>
      </p:sp>
    </p:spTree>
    <p:extLst>
      <p:ext uri="{BB962C8B-B14F-4D97-AF65-F5344CB8AC3E}">
        <p14:creationId xmlns:p14="http://schemas.microsoft.com/office/powerpoint/2010/main" val="4131242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t>5</a:t>
            </a:fld>
            <a:endParaRPr lang="fr-FR"/>
          </a:p>
        </p:txBody>
      </p:sp>
    </p:spTree>
    <p:extLst>
      <p:ext uri="{BB962C8B-B14F-4D97-AF65-F5344CB8AC3E}">
        <p14:creationId xmlns:p14="http://schemas.microsoft.com/office/powerpoint/2010/main" val="3800961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t>8</a:t>
            </a:fld>
            <a:endParaRPr lang="fr-FR"/>
          </a:p>
        </p:txBody>
      </p:sp>
    </p:spTree>
    <p:extLst>
      <p:ext uri="{BB962C8B-B14F-4D97-AF65-F5344CB8AC3E}">
        <p14:creationId xmlns:p14="http://schemas.microsoft.com/office/powerpoint/2010/main" val="3238672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t>9</a:t>
            </a:fld>
            <a:endParaRPr lang="fr-FR"/>
          </a:p>
        </p:txBody>
      </p:sp>
    </p:spTree>
    <p:extLst>
      <p:ext uri="{BB962C8B-B14F-4D97-AF65-F5344CB8AC3E}">
        <p14:creationId xmlns:p14="http://schemas.microsoft.com/office/powerpoint/2010/main" val="30843252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t>10</a:t>
            </a:fld>
            <a:endParaRPr lang="fr-FR"/>
          </a:p>
        </p:txBody>
      </p:sp>
    </p:spTree>
    <p:extLst>
      <p:ext uri="{BB962C8B-B14F-4D97-AF65-F5344CB8AC3E}">
        <p14:creationId xmlns:p14="http://schemas.microsoft.com/office/powerpoint/2010/main" val="9888325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D5125CE-D27A-4C6F-80D8-FF68996E2E0C}" type="slidenum">
              <a:rPr lang="fr-FR" smtClean="0"/>
              <a:t>11</a:t>
            </a:fld>
            <a:endParaRPr lang="fr-FR"/>
          </a:p>
        </p:txBody>
      </p:sp>
    </p:spTree>
    <p:extLst>
      <p:ext uri="{BB962C8B-B14F-4D97-AF65-F5344CB8AC3E}">
        <p14:creationId xmlns:p14="http://schemas.microsoft.com/office/powerpoint/2010/main" val="646728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095517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grpSp>
        <p:nvGrpSpPr>
          <p:cNvPr id="11" name="Groupe 10"/>
          <p:cNvGrpSpPr/>
          <p:nvPr userDrawn="1"/>
        </p:nvGrpSpPr>
        <p:grpSpPr>
          <a:xfrm>
            <a:off x="380504" y="0"/>
            <a:ext cx="8763493" cy="6877055"/>
            <a:chOff x="380504" y="0"/>
            <a:chExt cx="8763493" cy="6877055"/>
          </a:xfrm>
        </p:grpSpPr>
        <p:pic>
          <p:nvPicPr>
            <p:cNvPr id="12" name="Image 11" descr="LOGO_UGA_VO_RVB.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9863" y="0"/>
              <a:ext cx="1294537" cy="839870"/>
            </a:xfrm>
            <a:prstGeom prst="rect">
              <a:avLst/>
            </a:prstGeom>
          </p:spPr>
        </p:pic>
        <p:pic>
          <p:nvPicPr>
            <p:cNvPr id="13" name="Image 12"/>
            <p:cNvPicPr preferRelativeResize="0">
              <a:picLocks/>
            </p:cNvPicPr>
            <p:nvPr/>
          </p:nvPicPr>
          <p:blipFill>
            <a:blip r:embed="rId3"/>
            <a:stretch>
              <a:fillRect/>
            </a:stretch>
          </p:blipFill>
          <p:spPr>
            <a:xfrm rot="5400000">
              <a:off x="5450827" y="3183885"/>
              <a:ext cx="366415" cy="7019925"/>
            </a:xfrm>
            <a:prstGeom prst="rect">
              <a:avLst/>
            </a:prstGeom>
            <a:solidFill>
              <a:srgbClr val="C0504D"/>
            </a:solidFill>
          </p:spPr>
        </p:pic>
        <p:sp>
          <p:nvSpPr>
            <p:cNvPr id="14" name="Rectangle 13"/>
            <p:cNvSpPr/>
            <p:nvPr/>
          </p:nvSpPr>
          <p:spPr>
            <a:xfrm>
              <a:off x="380504" y="0"/>
              <a:ext cx="1628944" cy="347359"/>
            </a:xfrm>
            <a:prstGeom prst="rect">
              <a:avLst/>
            </a:prstGeom>
            <a:solidFill>
              <a:srgbClr val="E30613"/>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 name="Rectangle 14"/>
            <p:cNvSpPr/>
            <p:nvPr/>
          </p:nvSpPr>
          <p:spPr>
            <a:xfrm>
              <a:off x="380504" y="6510640"/>
              <a:ext cx="1628944" cy="347359"/>
            </a:xfrm>
            <a:prstGeom prst="rect">
              <a:avLst/>
            </a:prstGeom>
            <a:solidFill>
              <a:srgbClr val="E30613"/>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 name="Rectangle 15"/>
            <p:cNvSpPr/>
            <p:nvPr/>
          </p:nvSpPr>
          <p:spPr>
            <a:xfrm>
              <a:off x="380504" y="1586216"/>
              <a:ext cx="457200" cy="76200"/>
            </a:xfrm>
            <a:prstGeom prst="rect">
              <a:avLst/>
            </a:prstGeom>
            <a:solidFill>
              <a:srgbClr val="E30613"/>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sp>
        <p:nvSpPr>
          <p:cNvPr id="27" name="Sous-titre 2"/>
          <p:cNvSpPr>
            <a:spLocks noGrp="1"/>
          </p:cNvSpPr>
          <p:nvPr>
            <p:ph type="subTitle" idx="1"/>
          </p:nvPr>
        </p:nvSpPr>
        <p:spPr>
          <a:xfrm>
            <a:off x="358361" y="1988840"/>
            <a:ext cx="6400800" cy="1752600"/>
          </a:xfrm>
        </p:spPr>
        <p:txBody>
          <a:bodyPr>
            <a:normAutofit/>
          </a:bodyPr>
          <a:lstStyle>
            <a:lvl1pPr marL="0" indent="0" algn="l">
              <a:buNone/>
              <a:defRPr sz="280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endParaRPr lang="fr-FR" dirty="0"/>
          </a:p>
        </p:txBody>
      </p:sp>
      <p:sp>
        <p:nvSpPr>
          <p:cNvPr id="5" name="Titre 4"/>
          <p:cNvSpPr>
            <a:spLocks noGrp="1"/>
          </p:cNvSpPr>
          <p:nvPr>
            <p:ph type="title"/>
          </p:nvPr>
        </p:nvSpPr>
        <p:spPr/>
        <p:txBody>
          <a:bodyPr>
            <a:normAutofit/>
          </a:bodyPr>
          <a:lstStyle>
            <a:lvl1pPr algn="l">
              <a:defRPr sz="2800" b="1">
                <a:solidFill>
                  <a:srgbClr val="E30613"/>
                </a:solidFill>
              </a:defRPr>
            </a:lvl1pPr>
          </a:lstStyle>
          <a:p>
            <a:r>
              <a:rPr lang="fr-FR" dirty="0" smtClean="0"/>
              <a:t>Modifiez le style du titre</a:t>
            </a:r>
            <a:endParaRPr lang="fr-FR" dirty="0"/>
          </a:p>
        </p:txBody>
      </p:sp>
      <p:sp>
        <p:nvSpPr>
          <p:cNvPr id="21" name="Espace réservé du pied de page 20"/>
          <p:cNvSpPr>
            <a:spLocks noGrp="1"/>
          </p:cNvSpPr>
          <p:nvPr>
            <p:ph type="ftr" sz="quarter" idx="14"/>
          </p:nvPr>
        </p:nvSpPr>
        <p:spPr>
          <a:xfrm>
            <a:off x="6084168" y="6511931"/>
            <a:ext cx="2895600" cy="365125"/>
          </a:xfrm>
        </p:spPr>
        <p:txBody>
          <a:bodyPr/>
          <a:lstStyle>
            <a:lvl1pPr>
              <a:defRPr>
                <a:solidFill>
                  <a:schemeClr val="bg1"/>
                </a:solidFill>
              </a:defRPr>
            </a:lvl1pPr>
          </a:lstStyle>
          <a:p>
            <a:pPr algn="r"/>
            <a:r>
              <a:rPr lang="fr-FR" dirty="0" smtClean="0"/>
              <a:t>Ressources informatiques</a:t>
            </a:r>
            <a:endParaRPr lang="fr-FR" dirty="0"/>
          </a:p>
        </p:txBody>
      </p:sp>
      <p:sp>
        <p:nvSpPr>
          <p:cNvPr id="22" name="Espace réservé du numéro de diapositive 21"/>
          <p:cNvSpPr>
            <a:spLocks noGrp="1"/>
          </p:cNvSpPr>
          <p:nvPr>
            <p:ph type="sldNum" sz="quarter" idx="15"/>
          </p:nvPr>
        </p:nvSpPr>
        <p:spPr>
          <a:xfrm>
            <a:off x="358361" y="6492874"/>
            <a:ext cx="1651087" cy="365125"/>
          </a:xfrm>
        </p:spPr>
        <p:txBody>
          <a:bodyPr/>
          <a:lstStyle>
            <a:lvl1pPr algn="ctr">
              <a:defRPr>
                <a:solidFill>
                  <a:schemeClr val="bg1"/>
                </a:solidFill>
              </a:defRPr>
            </a:lvl1pPr>
          </a:lstStyle>
          <a:p>
            <a:fld id="{83C940FC-8DC0-4158-BA1C-5E09F49F23F3}" type="slidenum">
              <a:rPr lang="fr-FR" smtClean="0"/>
              <a:pPr/>
              <a:t>‹N°›</a:t>
            </a:fld>
            <a:endParaRPr lang="fr-FR" dirty="0"/>
          </a:p>
        </p:txBody>
      </p:sp>
    </p:spTree>
    <p:extLst>
      <p:ext uri="{BB962C8B-B14F-4D97-AF65-F5344CB8AC3E}">
        <p14:creationId xmlns:p14="http://schemas.microsoft.com/office/powerpoint/2010/main" val="21988037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Diapositive de titre">
    <p:spTree>
      <p:nvGrpSpPr>
        <p:cNvPr id="1" name=""/>
        <p:cNvGrpSpPr/>
        <p:nvPr/>
      </p:nvGrpSpPr>
      <p:grpSpPr>
        <a:xfrm>
          <a:off x="0" y="0"/>
          <a:ext cx="0" cy="0"/>
          <a:chOff x="0" y="0"/>
          <a:chExt cx="0" cy="0"/>
        </a:xfrm>
      </p:grpSpPr>
      <p:grpSp>
        <p:nvGrpSpPr>
          <p:cNvPr id="11" name="Groupe 10"/>
          <p:cNvGrpSpPr/>
          <p:nvPr userDrawn="1"/>
        </p:nvGrpSpPr>
        <p:grpSpPr>
          <a:xfrm>
            <a:off x="380504" y="0"/>
            <a:ext cx="8763493" cy="6877055"/>
            <a:chOff x="380504" y="0"/>
            <a:chExt cx="8763493" cy="6877055"/>
          </a:xfrm>
        </p:grpSpPr>
        <p:pic>
          <p:nvPicPr>
            <p:cNvPr id="12" name="Image 11" descr="LOGO_UGA_VO_RVB.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9863" y="0"/>
              <a:ext cx="1294537" cy="839870"/>
            </a:xfrm>
            <a:prstGeom prst="rect">
              <a:avLst/>
            </a:prstGeom>
          </p:spPr>
        </p:pic>
        <p:pic>
          <p:nvPicPr>
            <p:cNvPr id="13" name="Image 12"/>
            <p:cNvPicPr preferRelativeResize="0">
              <a:picLocks/>
            </p:cNvPicPr>
            <p:nvPr/>
          </p:nvPicPr>
          <p:blipFill>
            <a:blip r:embed="rId3"/>
            <a:stretch>
              <a:fillRect/>
            </a:stretch>
          </p:blipFill>
          <p:spPr>
            <a:xfrm rot="5400000">
              <a:off x="5450827" y="3183885"/>
              <a:ext cx="366415" cy="7019925"/>
            </a:xfrm>
            <a:prstGeom prst="rect">
              <a:avLst/>
            </a:prstGeom>
            <a:solidFill>
              <a:srgbClr val="C0504D"/>
            </a:solidFill>
          </p:spPr>
        </p:pic>
        <p:sp>
          <p:nvSpPr>
            <p:cNvPr id="14" name="Rectangle 13"/>
            <p:cNvSpPr/>
            <p:nvPr/>
          </p:nvSpPr>
          <p:spPr>
            <a:xfrm>
              <a:off x="380504" y="0"/>
              <a:ext cx="1628944" cy="347359"/>
            </a:xfrm>
            <a:prstGeom prst="rect">
              <a:avLst/>
            </a:prstGeom>
            <a:solidFill>
              <a:srgbClr val="E30613"/>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 name="Rectangle 14"/>
            <p:cNvSpPr/>
            <p:nvPr/>
          </p:nvSpPr>
          <p:spPr>
            <a:xfrm>
              <a:off x="380504" y="6510640"/>
              <a:ext cx="1628944" cy="347359"/>
            </a:xfrm>
            <a:prstGeom prst="rect">
              <a:avLst/>
            </a:prstGeom>
            <a:solidFill>
              <a:srgbClr val="E30613"/>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 name="Rectangle 15"/>
            <p:cNvSpPr/>
            <p:nvPr/>
          </p:nvSpPr>
          <p:spPr>
            <a:xfrm>
              <a:off x="380504" y="1586216"/>
              <a:ext cx="457200" cy="76200"/>
            </a:xfrm>
            <a:prstGeom prst="rect">
              <a:avLst/>
            </a:prstGeom>
            <a:solidFill>
              <a:srgbClr val="E30613"/>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sp>
        <p:nvSpPr>
          <p:cNvPr id="26" name="Titre 1"/>
          <p:cNvSpPr>
            <a:spLocks noGrp="1"/>
          </p:cNvSpPr>
          <p:nvPr>
            <p:ph type="ctrTitle"/>
          </p:nvPr>
        </p:nvSpPr>
        <p:spPr>
          <a:xfrm>
            <a:off x="380504" y="446807"/>
            <a:ext cx="8153896" cy="1139409"/>
          </a:xfrm>
        </p:spPr>
        <p:txBody>
          <a:bodyPr>
            <a:normAutofit/>
          </a:bodyPr>
          <a:lstStyle>
            <a:lvl1pPr algn="l">
              <a:defRPr sz="2800" b="1">
                <a:solidFill>
                  <a:srgbClr val="E30613"/>
                </a:solidFill>
                <a:latin typeface="Arial" pitchFamily="34" charset="0"/>
                <a:cs typeface="Arial" pitchFamily="34" charset="0"/>
              </a:defRPr>
            </a:lvl1pPr>
          </a:lstStyle>
          <a:p>
            <a:r>
              <a:rPr lang="fr-FR" dirty="0" smtClean="0"/>
              <a:t>Cliquez et modifiez le titre</a:t>
            </a:r>
            <a:endParaRPr lang="fr-FR" dirty="0"/>
          </a:p>
        </p:txBody>
      </p:sp>
      <p:sp>
        <p:nvSpPr>
          <p:cNvPr id="3" name="Espace réservé du texte 2"/>
          <p:cNvSpPr>
            <a:spLocks noGrp="1"/>
          </p:cNvSpPr>
          <p:nvPr>
            <p:ph type="body" sz="quarter" idx="12"/>
          </p:nvPr>
        </p:nvSpPr>
        <p:spPr>
          <a:xfrm>
            <a:off x="380504" y="1988840"/>
            <a:ext cx="8153896" cy="2160588"/>
          </a:xfrm>
        </p:spPr>
        <p:txBody>
          <a:bodyPr/>
          <a:lstStyle>
            <a:lvl1pPr marL="342900" indent="-342900">
              <a:buClr>
                <a:schemeClr val="tx1">
                  <a:lumMod val="65000"/>
                  <a:lumOff val="35000"/>
                </a:schemeClr>
              </a:buClr>
              <a:buFont typeface="Wingdings" pitchFamily="2" charset="2"/>
              <a:buChar char="§"/>
              <a:defRPr sz="2800">
                <a:latin typeface="Arial" pitchFamily="34" charset="0"/>
                <a:cs typeface="Arial" pitchFamily="34" charset="0"/>
              </a:defRPr>
            </a:lvl1pPr>
            <a:lvl2pPr>
              <a:defRPr>
                <a:latin typeface="Arial" pitchFamily="34" charset="0"/>
                <a:cs typeface="Arial" pitchFamily="34" charset="0"/>
              </a:defRPr>
            </a:lvl2pPr>
          </a:lstStyle>
          <a:p>
            <a:pPr lvl="0"/>
            <a:r>
              <a:rPr lang="fr-FR" dirty="0" smtClean="0"/>
              <a:t>Modifiez les styles du texte du masque</a:t>
            </a:r>
          </a:p>
          <a:p>
            <a:pPr lvl="1"/>
            <a:r>
              <a:rPr lang="fr-FR" dirty="0" smtClean="0"/>
              <a:t>Deuxième niveau</a:t>
            </a:r>
          </a:p>
        </p:txBody>
      </p:sp>
      <p:sp>
        <p:nvSpPr>
          <p:cNvPr id="5" name="Espace réservé du pied de page 4"/>
          <p:cNvSpPr>
            <a:spLocks noGrp="1"/>
          </p:cNvSpPr>
          <p:nvPr>
            <p:ph type="ftr" sz="quarter" idx="14"/>
          </p:nvPr>
        </p:nvSpPr>
        <p:spPr>
          <a:xfrm>
            <a:off x="6240416" y="5645024"/>
            <a:ext cx="2895600" cy="365125"/>
          </a:xfrm>
        </p:spPr>
        <p:txBody>
          <a:bodyPr/>
          <a:lstStyle/>
          <a:p>
            <a:r>
              <a:rPr lang="fr-FR" smtClean="0"/>
              <a:t>Ressources informatiques</a:t>
            </a:r>
            <a:endParaRPr lang="fr-FR"/>
          </a:p>
        </p:txBody>
      </p:sp>
      <p:sp>
        <p:nvSpPr>
          <p:cNvPr id="6" name="Espace réservé du numéro de diapositive 5"/>
          <p:cNvSpPr>
            <a:spLocks noGrp="1"/>
          </p:cNvSpPr>
          <p:nvPr>
            <p:ph type="sldNum" sz="quarter" idx="15"/>
          </p:nvPr>
        </p:nvSpPr>
        <p:spPr>
          <a:xfrm>
            <a:off x="380504" y="6513326"/>
            <a:ext cx="1628944" cy="365125"/>
          </a:xfrm>
        </p:spPr>
        <p:txBody>
          <a:bodyPr/>
          <a:lstStyle>
            <a:lvl1pPr algn="ctr">
              <a:defRPr>
                <a:solidFill>
                  <a:schemeClr val="bg1"/>
                </a:solidFill>
              </a:defRPr>
            </a:lvl1pPr>
          </a:lstStyle>
          <a:p>
            <a:fld id="{83C940FC-8DC0-4158-BA1C-5E09F49F23F3}" type="slidenum">
              <a:rPr lang="fr-FR" smtClean="0"/>
              <a:pPr/>
              <a:t>‹N°›</a:t>
            </a:fld>
            <a:endParaRPr lang="fr-FR" dirty="0"/>
          </a:p>
        </p:txBody>
      </p:sp>
    </p:spTree>
    <p:extLst>
      <p:ext uri="{BB962C8B-B14F-4D97-AF65-F5344CB8AC3E}">
        <p14:creationId xmlns:p14="http://schemas.microsoft.com/office/powerpoint/2010/main" val="13140330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2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smtClean="0"/>
              <a:t>Ressources informatiques</a:t>
            </a:r>
            <a:endParaRPr lang="fr-FR"/>
          </a:p>
        </p:txBody>
      </p:sp>
      <p:sp>
        <p:nvSpPr>
          <p:cNvPr id="6" name="Espace réservé du numéro de diapositive 5"/>
          <p:cNvSpPr>
            <a:spLocks noGrp="1"/>
          </p:cNvSpPr>
          <p:nvPr>
            <p:ph type="sldNum" sz="quarter" idx="12"/>
          </p:nvPr>
        </p:nvSpPr>
        <p:spPr/>
        <p:txBody>
          <a:bodyPr/>
          <a:lstStyle/>
          <a:p>
            <a:fld id="{282AAA50-1E89-B34C-8477-5F736D4F2309}" type="slidenum">
              <a:rPr lang="fr-FR" smtClean="0"/>
              <a:t>‹N°›</a:t>
            </a:fld>
            <a:endParaRPr lang="fr-FR"/>
          </a:p>
        </p:txBody>
      </p:sp>
    </p:spTree>
    <p:extLst>
      <p:ext uri="{BB962C8B-B14F-4D97-AF65-F5344CB8AC3E}">
        <p14:creationId xmlns:p14="http://schemas.microsoft.com/office/powerpoint/2010/main" val="5208099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Ressources informatiques</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C940FC-8DC0-4158-BA1C-5E09F49F23F3}" type="slidenum">
              <a:rPr lang="fr-FR" smtClean="0"/>
              <a:t>‹N°›</a:t>
            </a:fld>
            <a:endParaRPr lang="fr-FR"/>
          </a:p>
        </p:txBody>
      </p:sp>
    </p:spTree>
    <p:extLst>
      <p:ext uri="{BB962C8B-B14F-4D97-AF65-F5344CB8AC3E}">
        <p14:creationId xmlns:p14="http://schemas.microsoft.com/office/powerpoint/2010/main" val="1252861666"/>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63" r:id="rId3"/>
    <p:sldLayoutId id="2147483662" r:id="rId4"/>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1.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hyperlink" Target="http://vpn.grenet.fr/"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2ag.univ-grenoble-alpes.fr/"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im2ag-moodle.univ-grenoble-alpes.fr/" TargetMode="External"/><Relationship Id="rId5" Type="http://schemas.openxmlformats.org/officeDocument/2006/relationships/hyperlink" Target="https://leo.univ-grenoble-alpes.fr/" TargetMode="External"/><Relationship Id="rId4" Type="http://schemas.openxmlformats.org/officeDocument/2006/relationships/hyperlink" Target="http://univ-grenoble-alpes.fr/"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im2ag-service-informatique@univ-grenoble-alpes.f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im2ag-incidents.univ-grenoble-alpes.fr/"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im2ag-wiki.univ-grenoble-alpes.fr/"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leo.univ-grenoble-alpes.f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leo.univ-grenoble-alpes.f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impression.univ-grenoble-alpes.fr/"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rotWithShape="1">
          <a:blip r:embed="rId3">
            <a:extLst>
              <a:ext uri="{28A0092B-C50C-407E-A947-70E740481C1C}">
                <a14:useLocalDpi xmlns:a14="http://schemas.microsoft.com/office/drawing/2010/main" val="0"/>
              </a:ext>
            </a:extLst>
          </a:blip>
          <a:srcRect t="18997" r="3213" b="9104"/>
          <a:stretch/>
        </p:blipFill>
        <p:spPr>
          <a:xfrm>
            <a:off x="0" y="-1"/>
            <a:ext cx="9144000" cy="4762501"/>
          </a:xfrm>
          <a:prstGeom prst="rect">
            <a:avLst/>
          </a:prstGeom>
        </p:spPr>
      </p:pic>
      <p:pic>
        <p:nvPicPr>
          <p:cNvPr id="8" name="Image 7" descr="filtre.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3284"/>
            <a:ext cx="4759627" cy="4778589"/>
          </a:xfrm>
          <a:prstGeom prst="rect">
            <a:avLst/>
          </a:prstGeom>
        </p:spPr>
      </p:pic>
      <p:pic>
        <p:nvPicPr>
          <p:cNvPr id="4" name="Image 3" descr="LOGO_UGA_VO_RVB.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0440" y="0"/>
            <a:ext cx="1970798" cy="1278615"/>
          </a:xfrm>
          <a:prstGeom prst="rect">
            <a:avLst/>
          </a:prstGeom>
        </p:spPr>
      </p:pic>
      <p:grpSp>
        <p:nvGrpSpPr>
          <p:cNvPr id="3" name="Groupe 2"/>
          <p:cNvGrpSpPr/>
          <p:nvPr/>
        </p:nvGrpSpPr>
        <p:grpSpPr>
          <a:xfrm>
            <a:off x="389965" y="5005660"/>
            <a:ext cx="7601510" cy="1087636"/>
            <a:chOff x="389965" y="4775305"/>
            <a:chExt cx="7601510" cy="1087636"/>
          </a:xfrm>
        </p:grpSpPr>
        <p:sp>
          <p:nvSpPr>
            <p:cNvPr id="9" name="Titre 1"/>
            <p:cNvSpPr txBox="1">
              <a:spLocks/>
            </p:cNvSpPr>
            <p:nvPr/>
          </p:nvSpPr>
          <p:spPr>
            <a:xfrm>
              <a:off x="389965" y="4775305"/>
              <a:ext cx="7601510" cy="104953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ct val="90000"/>
                </a:lnSpc>
              </a:pPr>
              <a:r>
                <a:rPr lang="de-DE" sz="3000" b="1" dirty="0" smtClean="0">
                  <a:solidFill>
                    <a:srgbClr val="E30613"/>
                  </a:solidFill>
                  <a:latin typeface="Arial" pitchFamily="34" charset="0"/>
                  <a:cs typeface="Arial" pitchFamily="34" charset="0"/>
                </a:rPr>
                <a:t>RESSOURCES INFORMATIQUES</a:t>
              </a:r>
            </a:p>
            <a:p>
              <a:pPr algn="l">
                <a:lnSpc>
                  <a:spcPct val="90000"/>
                </a:lnSpc>
              </a:pPr>
              <a:r>
                <a:rPr lang="de-DE" sz="3000" b="1" dirty="0" smtClean="0">
                  <a:solidFill>
                    <a:srgbClr val="E30613"/>
                  </a:solidFill>
                  <a:latin typeface="Arial" pitchFamily="34" charset="0"/>
                  <a:cs typeface="Arial" pitchFamily="34" charset="0"/>
                </a:rPr>
                <a:t>UFR </a:t>
              </a:r>
              <a:r>
                <a:rPr lang="de-DE" sz="3000" b="1" dirty="0">
                  <a:solidFill>
                    <a:srgbClr val="E30613"/>
                  </a:solidFill>
                  <a:latin typeface="Arial" pitchFamily="34" charset="0"/>
                  <a:cs typeface="Arial" pitchFamily="34" charset="0"/>
                </a:rPr>
                <a:t>IM²AG - </a:t>
              </a:r>
              <a:r>
                <a:rPr lang="de-DE" sz="3000" b="1" dirty="0" smtClean="0">
                  <a:solidFill>
                    <a:srgbClr val="E30613"/>
                  </a:solidFill>
                  <a:latin typeface="Arial" pitchFamily="34" charset="0"/>
                  <a:cs typeface="Arial" pitchFamily="34" charset="0"/>
                </a:rPr>
                <a:t>2019-2020</a:t>
              </a:r>
              <a:endParaRPr lang="fr-FR" sz="3000" b="1" dirty="0">
                <a:solidFill>
                  <a:schemeClr val="tx1">
                    <a:lumMod val="65000"/>
                    <a:lumOff val="35000"/>
                  </a:schemeClr>
                </a:solidFill>
                <a:latin typeface="Arial" pitchFamily="34" charset="0"/>
                <a:cs typeface="Arial" pitchFamily="34" charset="0"/>
              </a:endParaRPr>
            </a:p>
          </p:txBody>
        </p:sp>
        <p:sp>
          <p:nvSpPr>
            <p:cNvPr id="11" name="Rectangle 10"/>
            <p:cNvSpPr/>
            <p:nvPr/>
          </p:nvSpPr>
          <p:spPr>
            <a:xfrm>
              <a:off x="495131" y="5786741"/>
              <a:ext cx="457200" cy="76200"/>
            </a:xfrm>
            <a:prstGeom prst="rect">
              <a:avLst/>
            </a:prstGeom>
            <a:solidFill>
              <a:srgbClr val="E30613"/>
            </a:solidFill>
            <a:ln>
              <a:solidFill>
                <a:srgbClr val="E3061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41994236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80504" y="446807"/>
            <a:ext cx="7772400" cy="1139409"/>
          </a:xfrm>
        </p:spPr>
        <p:txBody>
          <a:bodyPr/>
          <a:lstStyle/>
          <a:p>
            <a:r>
              <a:rPr lang="fr-FR" dirty="0" smtClean="0"/>
              <a:t>Accès </a:t>
            </a:r>
            <a:r>
              <a:rPr lang="fr-FR" dirty="0" err="1" smtClean="0"/>
              <a:t>WiFi</a:t>
            </a:r>
            <a:endParaRPr lang="fr-FR" dirty="0"/>
          </a:p>
        </p:txBody>
      </p:sp>
      <p:sp>
        <p:nvSpPr>
          <p:cNvPr id="4" name="Sous-titre 3"/>
          <p:cNvSpPr>
            <a:spLocks noGrp="1"/>
          </p:cNvSpPr>
          <p:nvPr>
            <p:ph type="subTitle" idx="1"/>
          </p:nvPr>
        </p:nvSpPr>
        <p:spPr>
          <a:xfrm>
            <a:off x="358360" y="1988840"/>
            <a:ext cx="8534119" cy="4392488"/>
          </a:xfrm>
        </p:spPr>
        <p:txBody>
          <a:bodyPr>
            <a:normAutofit fontScale="85000" lnSpcReduction="10000"/>
          </a:bodyPr>
          <a:lstStyle/>
          <a:p>
            <a:pPr algn="just"/>
            <a:r>
              <a:rPr lang="fr-FR" sz="2000" b="1" dirty="0" smtClean="0">
                <a:latin typeface="+mn-lt"/>
              </a:rPr>
              <a:t>SSID: </a:t>
            </a:r>
            <a:r>
              <a:rPr lang="fr-FR" sz="2000" dirty="0" smtClean="0">
                <a:latin typeface="+mn-lt"/>
              </a:rPr>
              <a:t>wifi-campus </a:t>
            </a:r>
          </a:p>
          <a:p>
            <a:pPr algn="just"/>
            <a:endParaRPr lang="fr-FR" sz="2000" b="1" dirty="0" smtClean="0">
              <a:latin typeface="+mn-lt"/>
            </a:endParaRPr>
          </a:p>
          <a:p>
            <a:pPr algn="just"/>
            <a:r>
              <a:rPr lang="fr-FR" sz="2000" b="1" dirty="0" smtClean="0">
                <a:latin typeface="+mn-lt"/>
              </a:rPr>
              <a:t>Disponible depuis tous les bâtiments du campus.</a:t>
            </a:r>
          </a:p>
          <a:p>
            <a:pPr algn="just"/>
            <a:endParaRPr lang="fr-FR" sz="2000" b="1" dirty="0" smtClean="0">
              <a:latin typeface="+mn-lt"/>
            </a:endParaRPr>
          </a:p>
          <a:p>
            <a:pPr algn="just"/>
            <a:r>
              <a:rPr lang="fr-FR" sz="2000" b="1" dirty="0" smtClean="0">
                <a:latin typeface="+mn-lt"/>
              </a:rPr>
              <a:t>1ière méthode de connexion : </a:t>
            </a:r>
            <a:r>
              <a:rPr lang="fr-FR" sz="2000" dirty="0" smtClean="0">
                <a:latin typeface="+mn-lt"/>
              </a:rPr>
              <a:t>portail captif </a:t>
            </a:r>
            <a:r>
              <a:rPr lang="fr-FR" sz="2000" dirty="0" smtClean="0">
                <a:latin typeface="+mn-lt"/>
              </a:rPr>
              <a:t>(pour l’accès web uniquement)</a:t>
            </a:r>
          </a:p>
          <a:p>
            <a:pPr marL="800100" lvl="1" indent="-342900" algn="just">
              <a:buFont typeface="Arial" panose="020B0604020202020204" pitchFamily="34" charset="0"/>
              <a:buChar char="•"/>
            </a:pPr>
            <a:r>
              <a:rPr lang="fr-FR" sz="2000" dirty="0" smtClean="0">
                <a:solidFill>
                  <a:schemeClr val="tx1"/>
                </a:solidFill>
              </a:rPr>
              <a:t>Connectez</a:t>
            </a:r>
            <a:r>
              <a:rPr lang="fr-FR" sz="2000" dirty="0" smtClean="0">
                <a:solidFill>
                  <a:schemeClr val="tx1"/>
                </a:solidFill>
              </a:rPr>
              <a:t>-vous au réseau</a:t>
            </a:r>
            <a:r>
              <a:rPr lang="fr-FR" sz="2000" dirty="0" smtClean="0">
                <a:solidFill>
                  <a:schemeClr val="tx1"/>
                </a:solidFill>
              </a:rPr>
              <a:t> </a:t>
            </a:r>
            <a:r>
              <a:rPr lang="fr-FR" sz="2000" dirty="0" err="1" smtClean="0">
                <a:solidFill>
                  <a:schemeClr val="tx1"/>
                </a:solidFill>
              </a:rPr>
              <a:t>WiFi</a:t>
            </a:r>
            <a:endParaRPr lang="fr-FR" sz="2000" dirty="0" smtClean="0">
              <a:solidFill>
                <a:schemeClr val="tx1"/>
              </a:solidFill>
            </a:endParaRPr>
          </a:p>
          <a:p>
            <a:pPr marL="800100" lvl="1" indent="-342900" algn="just">
              <a:buFont typeface="Arial" panose="020B0604020202020204" pitchFamily="34" charset="0"/>
              <a:buChar char="•"/>
            </a:pPr>
            <a:r>
              <a:rPr lang="fr-FR" sz="2000" dirty="0" smtClean="0">
                <a:solidFill>
                  <a:schemeClr val="tx1"/>
                </a:solidFill>
              </a:rPr>
              <a:t>Essayez de visiter une page web dans un navigateur</a:t>
            </a:r>
          </a:p>
          <a:p>
            <a:pPr marL="800100" lvl="1" indent="-342900" algn="just">
              <a:buFont typeface="Arial" panose="020B0604020202020204" pitchFamily="34" charset="0"/>
              <a:buChar char="•"/>
            </a:pPr>
            <a:r>
              <a:rPr lang="fr-FR" sz="2000" dirty="0" smtClean="0">
                <a:solidFill>
                  <a:schemeClr val="tx1"/>
                </a:solidFill>
              </a:rPr>
              <a:t>Vous serez redirigé vers un portail de connexion</a:t>
            </a:r>
          </a:p>
          <a:p>
            <a:pPr marL="800100" lvl="1" indent="-342900" algn="just">
              <a:buFont typeface="Arial" panose="020B0604020202020204" pitchFamily="34" charset="0"/>
              <a:buChar char="•"/>
            </a:pPr>
            <a:r>
              <a:rPr lang="fr-FR" sz="2000" dirty="0" smtClean="0">
                <a:solidFill>
                  <a:schemeClr val="tx1"/>
                </a:solidFill>
              </a:rPr>
              <a:t>Authentifiez</a:t>
            </a:r>
            <a:r>
              <a:rPr lang="fr-FR" sz="2000" dirty="0" smtClean="0">
                <a:solidFill>
                  <a:schemeClr val="tx1"/>
                </a:solidFill>
              </a:rPr>
              <a:t>-vous avec votre compte UGA</a:t>
            </a:r>
            <a:endParaRPr lang="fr-FR" sz="2000" dirty="0" smtClean="0">
              <a:solidFill>
                <a:schemeClr val="tx1"/>
              </a:solidFill>
            </a:endParaRPr>
          </a:p>
          <a:p>
            <a:pPr algn="just"/>
            <a:endParaRPr lang="fr-FR" sz="2000" b="1" dirty="0" smtClean="0">
              <a:latin typeface="+mn-lt"/>
            </a:endParaRPr>
          </a:p>
          <a:p>
            <a:pPr algn="just"/>
            <a:r>
              <a:rPr lang="fr-FR" sz="2000" b="1" dirty="0" smtClean="0">
                <a:latin typeface="+mn-lt"/>
              </a:rPr>
              <a:t>2ième méthode de connexion : </a:t>
            </a:r>
            <a:r>
              <a:rPr lang="fr-FR" sz="2000" dirty="0" smtClean="0">
                <a:latin typeface="+mn-lt"/>
              </a:rPr>
              <a:t>VPN (pour l’accès aux ressources pédagogiques)</a:t>
            </a:r>
          </a:p>
          <a:p>
            <a:pPr marL="800100" lvl="1" indent="-342900" algn="just">
              <a:buFont typeface="Arial" panose="020B0604020202020204" pitchFamily="34" charset="0"/>
              <a:buChar char="•"/>
            </a:pPr>
            <a:r>
              <a:rPr lang="fr-FR" sz="2000" dirty="0" smtClean="0">
                <a:solidFill>
                  <a:schemeClr val="tx1"/>
                </a:solidFill>
              </a:rPr>
              <a:t>Suivez les instructions sur </a:t>
            </a:r>
            <a:r>
              <a:rPr lang="fr-FR" sz="2000" dirty="0" smtClean="0">
                <a:solidFill>
                  <a:schemeClr val="tx1"/>
                </a:solidFill>
                <a:hlinkClick r:id="rId3"/>
              </a:rPr>
              <a:t>http://vpn.grenet.fr</a:t>
            </a:r>
            <a:r>
              <a:rPr lang="fr-FR" sz="2000" dirty="0" smtClean="0">
                <a:solidFill>
                  <a:schemeClr val="tx1"/>
                </a:solidFill>
              </a:rPr>
              <a:t> pour installer le client VPN</a:t>
            </a:r>
          </a:p>
          <a:p>
            <a:pPr marL="800100" lvl="1" indent="-342900" algn="just">
              <a:buFont typeface="Arial" panose="020B0604020202020204" pitchFamily="34" charset="0"/>
              <a:buChar char="•"/>
            </a:pPr>
            <a:r>
              <a:rPr lang="fr-FR" sz="2000" dirty="0" smtClean="0">
                <a:solidFill>
                  <a:schemeClr val="tx1"/>
                </a:solidFill>
              </a:rPr>
              <a:t>Authentifiez-vous avec votre compte UGA sur le client VPN</a:t>
            </a:r>
          </a:p>
          <a:p>
            <a:pPr marL="800100" lvl="1" indent="-342900" algn="just">
              <a:buFont typeface="Arial" panose="020B0604020202020204" pitchFamily="34" charset="0"/>
              <a:buChar char="•"/>
            </a:pPr>
            <a:r>
              <a:rPr lang="fr-FR" sz="2000" dirty="0" smtClean="0">
                <a:solidFill>
                  <a:schemeClr val="tx1"/>
                </a:solidFill>
              </a:rPr>
              <a:t>Notez que cette méthode de connexion marche depuis n’importe quel réseau</a:t>
            </a:r>
            <a:r>
              <a:rPr lang="fr-FR" sz="2000" dirty="0" smtClean="0">
                <a:solidFill>
                  <a:schemeClr val="tx1"/>
                </a:solidFill>
              </a:rPr>
              <a:t>, pas uniquement le réseau UGA, vous pouvez donc vous en servir en dehors du campus</a:t>
            </a:r>
            <a:endParaRPr lang="fr-FR" sz="2000" dirty="0" smtClean="0">
              <a:solidFill>
                <a:schemeClr val="tx1"/>
              </a:solidFill>
            </a:endParaRPr>
          </a:p>
          <a:p>
            <a:endParaRPr lang="fr-FR" sz="2000" dirty="0" smtClean="0"/>
          </a:p>
          <a:p>
            <a:endParaRPr lang="fr-FR" dirty="0" smtClean="0"/>
          </a:p>
          <a:p>
            <a:endParaRPr lang="fr-FR" dirty="0"/>
          </a:p>
        </p:txBody>
      </p:sp>
      <p:sp>
        <p:nvSpPr>
          <p:cNvPr id="7" name="Espace réservé du pied de page 6"/>
          <p:cNvSpPr>
            <a:spLocks noGrp="1"/>
          </p:cNvSpPr>
          <p:nvPr>
            <p:ph type="ftr" sz="quarter" idx="14"/>
          </p:nvPr>
        </p:nvSpPr>
        <p:spPr/>
        <p:txBody>
          <a:bodyPr/>
          <a:lstStyle/>
          <a:p>
            <a:pPr algn="r"/>
            <a:r>
              <a:rPr lang="fr-FR" smtClean="0"/>
              <a:t>Ressources informatiques</a:t>
            </a:r>
            <a:endParaRPr lang="fr-FR" dirty="0"/>
          </a:p>
        </p:txBody>
      </p:sp>
      <p:sp>
        <p:nvSpPr>
          <p:cNvPr id="8" name="Espace réservé du numéro de diapositive 7"/>
          <p:cNvSpPr>
            <a:spLocks noGrp="1"/>
          </p:cNvSpPr>
          <p:nvPr>
            <p:ph type="sldNum" sz="quarter" idx="15"/>
          </p:nvPr>
        </p:nvSpPr>
        <p:spPr/>
        <p:txBody>
          <a:bodyPr/>
          <a:lstStyle/>
          <a:p>
            <a:fld id="{83C940FC-8DC0-4158-BA1C-5E09F49F23F3}" type="slidenum">
              <a:rPr lang="fr-FR" smtClean="0"/>
              <a:pPr/>
              <a:t>10</a:t>
            </a:fld>
            <a:endParaRPr lang="fr-FR" dirty="0"/>
          </a:p>
        </p:txBody>
      </p:sp>
    </p:spTree>
    <p:extLst>
      <p:ext uri="{BB962C8B-B14F-4D97-AF65-F5344CB8AC3E}">
        <p14:creationId xmlns:p14="http://schemas.microsoft.com/office/powerpoint/2010/main" val="6110074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80504" y="446807"/>
            <a:ext cx="7772400" cy="1139409"/>
          </a:xfrm>
        </p:spPr>
        <p:txBody>
          <a:bodyPr/>
          <a:lstStyle/>
          <a:p>
            <a:r>
              <a:rPr lang="fr-FR" dirty="0" smtClean="0"/>
              <a:t>Liens utiles</a:t>
            </a:r>
            <a:endParaRPr lang="fr-FR" dirty="0"/>
          </a:p>
        </p:txBody>
      </p:sp>
      <p:sp>
        <p:nvSpPr>
          <p:cNvPr id="4" name="Sous-titre 3"/>
          <p:cNvSpPr>
            <a:spLocks noGrp="1"/>
          </p:cNvSpPr>
          <p:nvPr>
            <p:ph type="subTitle" idx="1"/>
          </p:nvPr>
        </p:nvSpPr>
        <p:spPr>
          <a:xfrm>
            <a:off x="358360" y="1844824"/>
            <a:ext cx="8534119" cy="4392488"/>
          </a:xfrm>
        </p:spPr>
        <p:txBody>
          <a:bodyPr>
            <a:normAutofit/>
          </a:bodyPr>
          <a:lstStyle/>
          <a:p>
            <a:endParaRPr lang="fr-FR" sz="2000" b="1" dirty="0" smtClean="0">
              <a:latin typeface="+mn-lt"/>
            </a:endParaRPr>
          </a:p>
          <a:p>
            <a:r>
              <a:rPr lang="fr-FR" sz="2000" b="1" dirty="0" smtClean="0">
                <a:latin typeface="+mn-lt"/>
              </a:rPr>
              <a:t>Site de l‘UFR IM2AG :  </a:t>
            </a:r>
            <a:r>
              <a:rPr lang="fr-FR" sz="2000" b="1" dirty="0" smtClean="0">
                <a:latin typeface="+mn-lt"/>
                <a:hlinkClick r:id="rId3"/>
              </a:rPr>
              <a:t>http://im2ag.univ-grenoble-alpes.fr/</a:t>
            </a:r>
            <a:endParaRPr lang="fr-FR" sz="2000" b="1" dirty="0" smtClean="0">
              <a:latin typeface="+mn-lt"/>
            </a:endParaRPr>
          </a:p>
          <a:p>
            <a:r>
              <a:rPr lang="fr-FR" sz="2000" b="1" dirty="0" smtClean="0">
                <a:latin typeface="+mn-lt"/>
              </a:rPr>
              <a:t>Site de l‘UGA : </a:t>
            </a:r>
            <a:r>
              <a:rPr lang="fr-FR" sz="2000" b="1" dirty="0" smtClean="0">
                <a:latin typeface="+mn-lt"/>
                <a:hlinkClick r:id="rId4"/>
              </a:rPr>
              <a:t>http://univ-grenoble-alpes.fr/</a:t>
            </a:r>
            <a:endParaRPr lang="fr-FR" sz="2000" b="1" dirty="0" smtClean="0">
              <a:latin typeface="+mn-lt"/>
            </a:endParaRPr>
          </a:p>
          <a:p>
            <a:endParaRPr lang="fr-FR" sz="2000" b="1" dirty="0" smtClean="0">
              <a:latin typeface="+mn-lt"/>
            </a:endParaRPr>
          </a:p>
          <a:p>
            <a:r>
              <a:rPr lang="fr-FR" sz="2000" b="1" dirty="0" smtClean="0">
                <a:latin typeface="+mn-lt"/>
              </a:rPr>
              <a:t>Portail étudiant UGA </a:t>
            </a:r>
            <a:r>
              <a:rPr lang="fr-FR" sz="2000" b="1" dirty="0" smtClean="0">
                <a:latin typeface="+mn-lt"/>
                <a:hlinkClick r:id="rId5"/>
              </a:rPr>
              <a:t>https://leo.univ-grenoble-alpes.fr</a:t>
            </a:r>
            <a:r>
              <a:rPr lang="fr-FR" sz="2000" b="1" dirty="0" smtClean="0">
                <a:latin typeface="+mn-lt"/>
              </a:rPr>
              <a:t> où vous trouverez :</a:t>
            </a:r>
          </a:p>
          <a:p>
            <a:pPr marL="800100" lvl="1" indent="-342900" algn="l">
              <a:buFont typeface="Arial" panose="020B0604020202020204" pitchFamily="34" charset="0"/>
              <a:buChar char="•"/>
            </a:pPr>
            <a:r>
              <a:rPr lang="fr-FR" sz="2000" b="1" dirty="0" smtClean="0">
                <a:solidFill>
                  <a:schemeClr val="tx1"/>
                </a:solidFill>
              </a:rPr>
              <a:t>Un accès à votre adresse email universitaire</a:t>
            </a:r>
          </a:p>
          <a:p>
            <a:pPr marL="800100" lvl="1" indent="-342900" algn="l">
              <a:buFont typeface="Arial" panose="020B0604020202020204" pitchFamily="34" charset="0"/>
              <a:buChar char="•"/>
            </a:pPr>
            <a:r>
              <a:rPr lang="fr-FR" sz="2000" b="1" dirty="0" smtClean="0">
                <a:solidFill>
                  <a:schemeClr val="tx1"/>
                </a:solidFill>
              </a:rPr>
              <a:t>Un accès aux emplois du temps</a:t>
            </a:r>
          </a:p>
          <a:p>
            <a:pPr marL="800100" lvl="1" indent="-342900" algn="l">
              <a:buFont typeface="Arial" panose="020B0604020202020204" pitchFamily="34" charset="0"/>
              <a:buChar char="•"/>
            </a:pPr>
            <a:r>
              <a:rPr lang="fr-FR" sz="2000" b="1" dirty="0" smtClean="0">
                <a:solidFill>
                  <a:schemeClr val="tx1"/>
                </a:solidFill>
              </a:rPr>
              <a:t>La gestion de votre compte (changement de mot de passe, etc.)</a:t>
            </a:r>
          </a:p>
          <a:p>
            <a:endParaRPr lang="fr-FR" sz="2000" b="1" dirty="0" smtClean="0">
              <a:latin typeface="+mn-lt"/>
            </a:endParaRPr>
          </a:p>
          <a:p>
            <a:r>
              <a:rPr lang="fr-FR" sz="2000" b="1" dirty="0" smtClean="0">
                <a:latin typeface="+mn-lt"/>
              </a:rPr>
              <a:t>Moodle UGA : </a:t>
            </a:r>
            <a:r>
              <a:rPr lang="fr-FR" sz="2000" b="1" dirty="0" smtClean="0">
                <a:latin typeface="+mn-lt"/>
                <a:hlinkClick r:id="rId6"/>
              </a:rPr>
              <a:t>https://im2ag-moodle.univ-grenoble-alpes.fr/</a:t>
            </a:r>
            <a:r>
              <a:rPr lang="fr-FR" sz="2000" b="1" dirty="0" smtClean="0">
                <a:latin typeface="+mn-lt"/>
              </a:rPr>
              <a:t> </a:t>
            </a:r>
            <a:endParaRPr lang="fr-FR" sz="2000" b="1" dirty="0" smtClean="0">
              <a:latin typeface="+mn-lt"/>
            </a:endParaRPr>
          </a:p>
        </p:txBody>
      </p:sp>
      <p:sp>
        <p:nvSpPr>
          <p:cNvPr id="7" name="Espace réservé du pied de page 6"/>
          <p:cNvSpPr>
            <a:spLocks noGrp="1"/>
          </p:cNvSpPr>
          <p:nvPr>
            <p:ph type="ftr" sz="quarter" idx="14"/>
          </p:nvPr>
        </p:nvSpPr>
        <p:spPr/>
        <p:txBody>
          <a:bodyPr/>
          <a:lstStyle/>
          <a:p>
            <a:pPr algn="r"/>
            <a:r>
              <a:rPr lang="fr-FR" smtClean="0"/>
              <a:t>Ressources informatiques</a:t>
            </a:r>
            <a:endParaRPr lang="fr-FR" dirty="0"/>
          </a:p>
        </p:txBody>
      </p:sp>
      <p:sp>
        <p:nvSpPr>
          <p:cNvPr id="8" name="Espace réservé du numéro de diapositive 7"/>
          <p:cNvSpPr>
            <a:spLocks noGrp="1"/>
          </p:cNvSpPr>
          <p:nvPr>
            <p:ph type="sldNum" sz="quarter" idx="15"/>
          </p:nvPr>
        </p:nvSpPr>
        <p:spPr/>
        <p:txBody>
          <a:bodyPr/>
          <a:lstStyle/>
          <a:p>
            <a:fld id="{83C940FC-8DC0-4158-BA1C-5E09F49F23F3}" type="slidenum">
              <a:rPr lang="fr-FR" smtClean="0"/>
              <a:pPr/>
              <a:t>11</a:t>
            </a:fld>
            <a:endParaRPr lang="fr-FR" dirty="0"/>
          </a:p>
        </p:txBody>
      </p:sp>
    </p:spTree>
    <p:extLst>
      <p:ext uri="{BB962C8B-B14F-4D97-AF65-F5344CB8AC3E}">
        <p14:creationId xmlns:p14="http://schemas.microsoft.com/office/powerpoint/2010/main" val="3372110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alpha val="32000"/>
          </a:schemeClr>
        </a:solidFill>
        <a:effectLst/>
      </p:bgPr>
    </p:bg>
    <p:spTree>
      <p:nvGrpSpPr>
        <p:cNvPr id="1" name=""/>
        <p:cNvGrpSpPr/>
        <p:nvPr/>
      </p:nvGrpSpPr>
      <p:grpSpPr>
        <a:xfrm>
          <a:off x="0" y="0"/>
          <a:ext cx="0" cy="0"/>
          <a:chOff x="0" y="0"/>
          <a:chExt cx="0" cy="0"/>
        </a:xfrm>
      </p:grpSpPr>
      <p:sp>
        <p:nvSpPr>
          <p:cNvPr id="3" name="Titre 2"/>
          <p:cNvSpPr>
            <a:spLocks noGrp="1"/>
          </p:cNvSpPr>
          <p:nvPr>
            <p:ph type="ctrTitle"/>
          </p:nvPr>
        </p:nvSpPr>
        <p:spPr>
          <a:xfrm>
            <a:off x="380504" y="446807"/>
            <a:ext cx="7772400" cy="1139409"/>
          </a:xfrm>
        </p:spPr>
        <p:txBody>
          <a:bodyPr>
            <a:normAutofit/>
          </a:bodyPr>
          <a:lstStyle/>
          <a:p>
            <a:r>
              <a:rPr lang="fr-FR" dirty="0" smtClean="0"/>
              <a:t>Service informatique : permanence et assistance</a:t>
            </a:r>
            <a:endParaRPr lang="fr-FR" dirty="0"/>
          </a:p>
        </p:txBody>
      </p:sp>
      <p:sp>
        <p:nvSpPr>
          <p:cNvPr id="4" name="Sous-titre 3"/>
          <p:cNvSpPr>
            <a:spLocks noGrp="1"/>
          </p:cNvSpPr>
          <p:nvPr>
            <p:ph type="subTitle" idx="1"/>
          </p:nvPr>
        </p:nvSpPr>
        <p:spPr>
          <a:xfrm>
            <a:off x="358360" y="1844824"/>
            <a:ext cx="8534119" cy="4320480"/>
          </a:xfrm>
        </p:spPr>
        <p:txBody>
          <a:bodyPr>
            <a:normAutofit/>
          </a:bodyPr>
          <a:lstStyle/>
          <a:p>
            <a:pPr marL="0" lvl="1" algn="l"/>
            <a:endParaRPr lang="fr-FR" sz="2400" b="1" dirty="0" smtClean="0">
              <a:solidFill>
                <a:schemeClr val="tx1"/>
              </a:solidFill>
            </a:endParaRPr>
          </a:p>
          <a:p>
            <a:pPr marL="0" lvl="1" algn="l"/>
            <a:r>
              <a:rPr lang="fr-FR" sz="2400" b="1" dirty="0" smtClean="0">
                <a:solidFill>
                  <a:schemeClr val="tx1"/>
                </a:solidFill>
              </a:rPr>
              <a:t>Accueil du service informatique </a:t>
            </a:r>
            <a:r>
              <a:rPr lang="fr-FR" sz="2400" b="1" dirty="0" smtClean="0">
                <a:solidFill>
                  <a:schemeClr val="tx1"/>
                </a:solidFill>
              </a:rPr>
              <a:t>:</a:t>
            </a:r>
            <a:r>
              <a:rPr lang="fr-FR" sz="2400" dirty="0" smtClean="0">
                <a:solidFill>
                  <a:schemeClr val="tx1"/>
                </a:solidFill>
              </a:rPr>
              <a:t> salle 207a</a:t>
            </a:r>
          </a:p>
          <a:p>
            <a:pPr marL="0" lvl="1" algn="l"/>
            <a:endParaRPr lang="fr-FR" sz="1600" b="1" dirty="0" smtClean="0">
              <a:solidFill>
                <a:schemeClr val="tx1"/>
              </a:solidFill>
            </a:endParaRPr>
          </a:p>
          <a:p>
            <a:pPr marL="0" lvl="1" algn="l"/>
            <a:r>
              <a:rPr lang="fr-FR" sz="2400" dirty="0" smtClean="0">
                <a:solidFill>
                  <a:schemeClr val="tx1"/>
                </a:solidFill>
              </a:rPr>
              <a:t>	</a:t>
            </a:r>
            <a:r>
              <a:rPr lang="fr-FR" sz="2000" dirty="0" smtClean="0">
                <a:solidFill>
                  <a:schemeClr val="tx1"/>
                </a:solidFill>
              </a:rPr>
              <a:t>Du Lundi au </a:t>
            </a:r>
            <a:r>
              <a:rPr lang="fr-FR" sz="2000" dirty="0" smtClean="0">
                <a:solidFill>
                  <a:schemeClr val="tx1"/>
                </a:solidFill>
              </a:rPr>
              <a:t>Ve</a:t>
            </a:r>
            <a:r>
              <a:rPr lang="fr-FR" sz="2000" dirty="0" smtClean="0">
                <a:solidFill>
                  <a:schemeClr val="tx1"/>
                </a:solidFill>
              </a:rPr>
              <a:t>ndredi : 		8h00-12h30 / 13h30-18h30</a:t>
            </a:r>
            <a:br>
              <a:rPr lang="fr-FR" sz="2000" dirty="0" smtClean="0">
                <a:solidFill>
                  <a:schemeClr val="tx1"/>
                </a:solidFill>
              </a:rPr>
            </a:br>
            <a:r>
              <a:rPr lang="fr-FR" sz="2000" dirty="0" smtClean="0">
                <a:solidFill>
                  <a:schemeClr val="tx1"/>
                </a:solidFill>
              </a:rPr>
              <a:t>	Vendredi : 			8h00-12h30 / 13h30-17h30</a:t>
            </a:r>
          </a:p>
          <a:p>
            <a:pPr marL="0" lvl="1" algn="l"/>
            <a:endParaRPr lang="fr-FR" sz="1600" dirty="0" smtClean="0">
              <a:solidFill>
                <a:schemeClr val="tx1"/>
              </a:solidFill>
            </a:endParaRPr>
          </a:p>
          <a:p>
            <a:pPr marL="0" lvl="1" algn="l"/>
            <a:r>
              <a:rPr lang="fr-FR" sz="2400" b="1" dirty="0" smtClean="0">
                <a:solidFill>
                  <a:schemeClr val="tx1"/>
                </a:solidFill>
              </a:rPr>
              <a:t>En dehors des heures d’ouverture :</a:t>
            </a:r>
          </a:p>
          <a:p>
            <a:pPr marL="0" lvl="1" algn="l"/>
            <a:endParaRPr lang="fr-FR" sz="1600" b="1" dirty="0" smtClean="0">
              <a:solidFill>
                <a:schemeClr val="tx1"/>
              </a:solidFill>
            </a:endParaRPr>
          </a:p>
          <a:p>
            <a:pPr marL="0" lvl="1" algn="l"/>
            <a:r>
              <a:rPr lang="fr-FR" sz="2400" dirty="0" smtClean="0">
                <a:solidFill>
                  <a:schemeClr val="tx1"/>
                </a:solidFill>
              </a:rPr>
              <a:t>	</a:t>
            </a:r>
            <a:r>
              <a:rPr lang="fr-FR" sz="2000" dirty="0" smtClean="0">
                <a:solidFill>
                  <a:schemeClr val="tx1"/>
                </a:solidFill>
              </a:rPr>
              <a:t>Mail à </a:t>
            </a:r>
            <a:r>
              <a:rPr lang="fr-FR" sz="2000" dirty="0" smtClean="0">
                <a:solidFill>
                  <a:schemeClr val="tx1"/>
                </a:solidFill>
                <a:hlinkClick r:id="rId3"/>
              </a:rPr>
              <a:t>im2ag-service-informatique@univ-grenoble-alpes.fr</a:t>
            </a:r>
            <a:endParaRPr lang="fr-FR" sz="2000" dirty="0" smtClean="0">
              <a:solidFill>
                <a:schemeClr val="tx1"/>
              </a:solidFill>
            </a:endParaRPr>
          </a:p>
          <a:p>
            <a:pPr marL="0" lvl="1" algn="l"/>
            <a:r>
              <a:rPr lang="fr-FR" sz="2000" b="1" dirty="0" smtClean="0">
                <a:solidFill>
                  <a:schemeClr val="tx1"/>
                </a:solidFill>
              </a:rPr>
              <a:t>	</a:t>
            </a:r>
            <a:r>
              <a:rPr lang="fr-FR" sz="2000" dirty="0" smtClean="0">
                <a:solidFill>
                  <a:schemeClr val="tx1"/>
                </a:solidFill>
              </a:rPr>
              <a:t>Ouvrir un ticket:</a:t>
            </a:r>
            <a:r>
              <a:rPr lang="fr-FR" sz="2000" b="1" dirty="0" smtClean="0">
                <a:solidFill>
                  <a:schemeClr val="tx1"/>
                </a:solidFill>
              </a:rPr>
              <a:t> </a:t>
            </a:r>
            <a:r>
              <a:rPr lang="fr-FR" sz="2000" dirty="0" smtClean="0">
                <a:hlinkClick r:id="rId4"/>
              </a:rPr>
              <a:t>http://im2ag-incidents.univ-grenoble-alpes.fr</a:t>
            </a:r>
            <a:endParaRPr lang="fr-FR" sz="2400" dirty="0"/>
          </a:p>
        </p:txBody>
      </p:sp>
      <p:sp>
        <p:nvSpPr>
          <p:cNvPr id="11" name="Espace réservé du pied de page 10"/>
          <p:cNvSpPr>
            <a:spLocks noGrp="1"/>
          </p:cNvSpPr>
          <p:nvPr>
            <p:ph type="ftr" sz="quarter" idx="14"/>
          </p:nvPr>
        </p:nvSpPr>
        <p:spPr/>
        <p:txBody>
          <a:bodyPr/>
          <a:lstStyle/>
          <a:p>
            <a:pPr algn="r"/>
            <a:r>
              <a:rPr lang="fr-FR" smtClean="0"/>
              <a:t>Ressources informatiques</a:t>
            </a:r>
            <a:endParaRPr lang="fr-FR" dirty="0"/>
          </a:p>
        </p:txBody>
      </p:sp>
      <p:sp>
        <p:nvSpPr>
          <p:cNvPr id="12" name="Espace réservé du numéro de diapositive 11"/>
          <p:cNvSpPr>
            <a:spLocks noGrp="1"/>
          </p:cNvSpPr>
          <p:nvPr>
            <p:ph type="sldNum" sz="quarter" idx="15"/>
          </p:nvPr>
        </p:nvSpPr>
        <p:spPr/>
        <p:txBody>
          <a:bodyPr/>
          <a:lstStyle/>
          <a:p>
            <a:fld id="{83C940FC-8DC0-4158-BA1C-5E09F49F23F3}" type="slidenum">
              <a:rPr lang="fr-FR" smtClean="0"/>
              <a:pPr/>
              <a:t>2</a:t>
            </a:fld>
            <a:endParaRPr lang="fr-FR" dirty="0"/>
          </a:p>
        </p:txBody>
      </p:sp>
    </p:spTree>
    <p:extLst>
      <p:ext uri="{BB962C8B-B14F-4D97-AF65-F5344CB8AC3E}">
        <p14:creationId xmlns:p14="http://schemas.microsoft.com/office/powerpoint/2010/main" val="42164326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80504" y="446807"/>
            <a:ext cx="7772400" cy="1139409"/>
          </a:xfrm>
        </p:spPr>
        <p:txBody>
          <a:bodyPr/>
          <a:lstStyle/>
          <a:p>
            <a:r>
              <a:rPr lang="fr-FR" dirty="0" smtClean="0"/>
              <a:t>Wiki IM2AG</a:t>
            </a:r>
            <a:endParaRPr lang="fr-FR" dirty="0"/>
          </a:p>
        </p:txBody>
      </p:sp>
      <p:sp>
        <p:nvSpPr>
          <p:cNvPr id="5" name="Sous-titre 4"/>
          <p:cNvSpPr>
            <a:spLocks noGrp="1"/>
          </p:cNvSpPr>
          <p:nvPr>
            <p:ph type="subTitle" idx="1"/>
          </p:nvPr>
        </p:nvSpPr>
        <p:spPr>
          <a:xfrm>
            <a:off x="358360" y="1988840"/>
            <a:ext cx="8534119" cy="4176464"/>
          </a:xfrm>
        </p:spPr>
        <p:txBody>
          <a:bodyPr>
            <a:normAutofit/>
          </a:bodyPr>
          <a:lstStyle/>
          <a:p>
            <a:r>
              <a:rPr lang="fr-FR" sz="2400" b="1" dirty="0" smtClean="0"/>
              <a:t>Vous pouvez trouver de nombreuses informations utiles sur notre Wiki :</a:t>
            </a:r>
            <a:endParaRPr lang="fr-FR" sz="2400" b="1" dirty="0" smtClean="0"/>
          </a:p>
          <a:p>
            <a:endParaRPr lang="fr-FR" sz="2400" dirty="0"/>
          </a:p>
          <a:p>
            <a:r>
              <a:rPr lang="fr-FR" sz="2400" dirty="0">
                <a:hlinkClick r:id="rId3"/>
              </a:rPr>
              <a:t>http://</a:t>
            </a:r>
            <a:r>
              <a:rPr lang="fr-FR" sz="2400" dirty="0" smtClean="0">
                <a:hlinkClick r:id="rId3"/>
              </a:rPr>
              <a:t>im2ag-wiki.univ-grenoble-alpes.fr</a:t>
            </a:r>
            <a:endParaRPr lang="fr-FR" sz="2400" dirty="0" smtClean="0"/>
          </a:p>
          <a:p>
            <a:endParaRPr lang="fr-FR" sz="2400" dirty="0"/>
          </a:p>
          <a:p>
            <a:pPr marL="800100" lvl="1" indent="-342900" algn="l">
              <a:buFont typeface="Arial" panose="020B0604020202020204" pitchFamily="34" charset="0"/>
              <a:buChar char="•"/>
            </a:pPr>
            <a:r>
              <a:rPr lang="fr-FR" sz="2000" dirty="0" smtClean="0">
                <a:solidFill>
                  <a:schemeClr val="tx1"/>
                </a:solidFill>
              </a:rPr>
              <a:t>Concernant les ressources informatiques</a:t>
            </a:r>
            <a:endParaRPr lang="fr-FR" sz="2000" dirty="0" smtClean="0">
              <a:solidFill>
                <a:schemeClr val="tx1"/>
              </a:solidFill>
            </a:endParaRPr>
          </a:p>
          <a:p>
            <a:pPr marL="800100" lvl="1" indent="-342900" algn="l">
              <a:buFont typeface="Arial" panose="020B0604020202020204" pitchFamily="34" charset="0"/>
              <a:buChar char="•"/>
            </a:pPr>
            <a:r>
              <a:rPr lang="fr-FR" sz="2000" dirty="0" smtClean="0">
                <a:solidFill>
                  <a:schemeClr val="tx1"/>
                </a:solidFill>
              </a:rPr>
              <a:t>Le système d’impression</a:t>
            </a:r>
            <a:endParaRPr lang="fr-FR" sz="2000" dirty="0" smtClean="0">
              <a:solidFill>
                <a:schemeClr val="tx1"/>
              </a:solidFill>
            </a:endParaRPr>
          </a:p>
          <a:p>
            <a:pPr marL="800100" lvl="1" indent="-342900" algn="l">
              <a:buFont typeface="Arial" panose="020B0604020202020204" pitchFamily="34" charset="0"/>
              <a:buChar char="•"/>
            </a:pPr>
            <a:r>
              <a:rPr lang="fr-FR" sz="2000" dirty="0" smtClean="0">
                <a:solidFill>
                  <a:schemeClr val="tx1"/>
                </a:solidFill>
              </a:rPr>
              <a:t>Comment se connecter aux ressources de l’IM2AG depuis chez soi</a:t>
            </a:r>
            <a:endParaRPr lang="fr-FR" sz="2000" dirty="0" smtClean="0">
              <a:solidFill>
                <a:schemeClr val="tx1"/>
              </a:solidFill>
            </a:endParaRPr>
          </a:p>
          <a:p>
            <a:pPr marL="800100" lvl="1" indent="-342900" algn="l">
              <a:buFont typeface="Arial" panose="020B0604020202020204" pitchFamily="34" charset="0"/>
              <a:buChar char="•"/>
            </a:pPr>
            <a:r>
              <a:rPr lang="fr-FR" sz="2000" dirty="0" smtClean="0">
                <a:solidFill>
                  <a:schemeClr val="tx1"/>
                </a:solidFill>
              </a:rPr>
              <a:t>Différents détails techniques sur les logiciels, serveurs et environnements de travail à l’IM2AG</a:t>
            </a:r>
            <a:endParaRPr lang="fr-FR" sz="2000" dirty="0">
              <a:solidFill>
                <a:schemeClr val="tx1"/>
              </a:solidFill>
            </a:endParaRPr>
          </a:p>
        </p:txBody>
      </p:sp>
      <p:sp>
        <p:nvSpPr>
          <p:cNvPr id="8" name="Espace réservé du pied de page 7"/>
          <p:cNvSpPr>
            <a:spLocks noGrp="1"/>
          </p:cNvSpPr>
          <p:nvPr>
            <p:ph type="ftr" sz="quarter" idx="14"/>
          </p:nvPr>
        </p:nvSpPr>
        <p:spPr/>
        <p:txBody>
          <a:bodyPr/>
          <a:lstStyle/>
          <a:p>
            <a:pPr algn="r"/>
            <a:r>
              <a:rPr lang="fr-FR" smtClean="0"/>
              <a:t>Ressources informatiques</a:t>
            </a:r>
            <a:endParaRPr lang="fr-FR" dirty="0"/>
          </a:p>
        </p:txBody>
      </p:sp>
      <p:sp>
        <p:nvSpPr>
          <p:cNvPr id="9" name="Espace réservé du numéro de diapositive 8"/>
          <p:cNvSpPr>
            <a:spLocks noGrp="1"/>
          </p:cNvSpPr>
          <p:nvPr>
            <p:ph type="sldNum" sz="quarter" idx="15"/>
          </p:nvPr>
        </p:nvSpPr>
        <p:spPr/>
        <p:txBody>
          <a:bodyPr/>
          <a:lstStyle/>
          <a:p>
            <a:fld id="{83C940FC-8DC0-4158-BA1C-5E09F49F23F3}" type="slidenum">
              <a:rPr lang="fr-FR" smtClean="0"/>
              <a:pPr/>
              <a:t>3</a:t>
            </a:fld>
            <a:endParaRPr lang="fr-FR" dirty="0"/>
          </a:p>
        </p:txBody>
      </p:sp>
    </p:spTree>
    <p:extLst>
      <p:ext uri="{BB962C8B-B14F-4D97-AF65-F5344CB8AC3E}">
        <p14:creationId xmlns:p14="http://schemas.microsoft.com/office/powerpoint/2010/main" val="15206497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80504" y="446807"/>
            <a:ext cx="7772400" cy="1139409"/>
          </a:xfrm>
        </p:spPr>
        <p:txBody>
          <a:bodyPr/>
          <a:lstStyle/>
          <a:p>
            <a:r>
              <a:rPr lang="fr-FR" dirty="0" smtClean="0"/>
              <a:t>Salles PC</a:t>
            </a:r>
            <a:endParaRPr lang="fr-FR" dirty="0"/>
          </a:p>
        </p:txBody>
      </p:sp>
      <p:sp>
        <p:nvSpPr>
          <p:cNvPr id="4" name="Sous-titre 3"/>
          <p:cNvSpPr>
            <a:spLocks noGrp="1"/>
          </p:cNvSpPr>
          <p:nvPr>
            <p:ph type="subTitle" idx="1"/>
          </p:nvPr>
        </p:nvSpPr>
        <p:spPr>
          <a:xfrm>
            <a:off x="358360" y="1772816"/>
            <a:ext cx="8785640" cy="4680520"/>
          </a:xfrm>
        </p:spPr>
        <p:txBody>
          <a:bodyPr>
            <a:normAutofit fontScale="92500" lnSpcReduction="10000"/>
          </a:bodyPr>
          <a:lstStyle/>
          <a:p>
            <a:r>
              <a:rPr lang="fr-FR" sz="2000" b="1" dirty="0" smtClean="0">
                <a:latin typeface="+mn-lt"/>
              </a:rPr>
              <a:t>L’UFR IM2AG a 22 salles PC, principalement au 2ième étage du bâtiment F.</a:t>
            </a:r>
          </a:p>
          <a:p>
            <a:r>
              <a:rPr lang="fr-FR" sz="2000" b="1" dirty="0" smtClean="0">
                <a:latin typeface="+mn-lt"/>
              </a:rPr>
              <a:t>Ouverture des salles : </a:t>
            </a:r>
            <a:r>
              <a:rPr lang="fr-FR" sz="2000" dirty="0" smtClean="0">
                <a:latin typeface="+mn-lt"/>
              </a:rPr>
              <a:t>7h30 – 18h30 du Lundi au Vendredi</a:t>
            </a:r>
          </a:p>
          <a:p>
            <a:r>
              <a:rPr lang="fr-FR" sz="2000" b="1" dirty="0" smtClean="0">
                <a:latin typeface="+mn-lt"/>
              </a:rPr>
              <a:t>Vous pouvez utiliser les salles librement lorsqu’elles ne sont pas réservées.</a:t>
            </a:r>
          </a:p>
          <a:p>
            <a:endParaRPr lang="fr-FR" sz="2000" dirty="0" smtClean="0">
              <a:latin typeface="+mn-lt"/>
            </a:endParaRPr>
          </a:p>
          <a:p>
            <a:r>
              <a:rPr lang="fr-FR" sz="2000" b="1" dirty="0" smtClean="0">
                <a:latin typeface="+mn-lt"/>
              </a:rPr>
              <a:t>Salle libre-service : </a:t>
            </a:r>
            <a:r>
              <a:rPr lang="fr-FR" sz="2000" dirty="0" smtClean="0">
                <a:latin typeface="+mn-lt"/>
              </a:rPr>
              <a:t>F021</a:t>
            </a:r>
          </a:p>
          <a:p>
            <a:pPr marL="800100" lvl="1" indent="-342900" algn="l">
              <a:buFont typeface="Arial" panose="020B0604020202020204" pitchFamily="34" charset="0"/>
              <a:buChar char="•"/>
            </a:pPr>
            <a:r>
              <a:rPr lang="fr-FR" sz="2000" dirty="0" smtClean="0">
                <a:solidFill>
                  <a:schemeClr val="tx1"/>
                </a:solidFill>
              </a:rPr>
              <a:t>Accès avec la carte d’étudiant entre Octobre et Juillet</a:t>
            </a:r>
          </a:p>
          <a:p>
            <a:pPr marL="800100" lvl="1" indent="-342900" algn="l">
              <a:buFont typeface="Arial" panose="020B0604020202020204" pitchFamily="34" charset="0"/>
              <a:buChar char="•"/>
            </a:pPr>
            <a:r>
              <a:rPr lang="fr-FR" sz="2000" dirty="0" smtClean="0">
                <a:solidFill>
                  <a:schemeClr val="tx1"/>
                </a:solidFill>
              </a:rPr>
              <a:t>Ouverte de 18h30 à 21h00</a:t>
            </a:r>
          </a:p>
          <a:p>
            <a:pPr marL="800100" lvl="1" indent="-342900" algn="l">
              <a:buFont typeface="Arial" panose="020B0604020202020204" pitchFamily="34" charset="0"/>
              <a:buChar char="•"/>
            </a:pPr>
            <a:endParaRPr lang="fr-FR" sz="2000" dirty="0" smtClean="0">
              <a:solidFill>
                <a:schemeClr val="tx1"/>
              </a:solidFill>
            </a:endParaRPr>
          </a:p>
          <a:p>
            <a:pPr algn="just"/>
            <a:r>
              <a:rPr lang="fr-FR" sz="2000" b="1" dirty="0" smtClean="0">
                <a:latin typeface="+mn-lt"/>
              </a:rPr>
              <a:t>Merci de ne débrancher aucune prise dans les salles : utilisez les prises électriques libres uniquement.</a:t>
            </a:r>
          </a:p>
          <a:p>
            <a:pPr algn="just"/>
            <a:endParaRPr lang="fr-FR" sz="2000" b="1" dirty="0" smtClean="0">
              <a:latin typeface="+mn-lt"/>
            </a:endParaRPr>
          </a:p>
          <a:p>
            <a:pPr algn="just"/>
            <a:r>
              <a:rPr lang="fr-FR" sz="2000" b="1" dirty="0" smtClean="0">
                <a:latin typeface="+mn-lt"/>
              </a:rPr>
              <a:t>Depuis cet été, il est possible de se connecter au réseau filaire, mais uniquement à l’aide des </a:t>
            </a:r>
            <a:r>
              <a:rPr lang="fr-FR" sz="2000" b="1" dirty="0" smtClean="0">
                <a:solidFill>
                  <a:srgbClr val="FF0000"/>
                </a:solidFill>
                <a:latin typeface="+mn-lt"/>
              </a:rPr>
              <a:t>câbles RJ45 rouges</a:t>
            </a:r>
            <a:r>
              <a:rPr lang="fr-FR" sz="2000" b="1" dirty="0" smtClean="0">
                <a:solidFill>
                  <a:schemeClr val="tx1"/>
                </a:solidFill>
                <a:latin typeface="+mn-lt"/>
              </a:rPr>
              <a:t> : une fois connecté, vous serez redirigé vers un portail de connexion. Utilisez votrelogin@cuga.fr et votre </a:t>
            </a:r>
            <a:r>
              <a:rPr lang="fr-FR" sz="2000" b="1" dirty="0" smtClean="0">
                <a:latin typeface="+mn-lt"/>
              </a:rPr>
              <a:t>mot de passe comme identifiants. Ces câbles ne sont pas encore disponibles dans toutes les salles, les travaux sont en cours.</a:t>
            </a:r>
            <a:endParaRPr lang="fr-FR" sz="2000" b="1" dirty="0" smtClean="0">
              <a:solidFill>
                <a:schemeClr val="tx1"/>
              </a:solidFill>
              <a:latin typeface="+mn-lt"/>
            </a:endParaRPr>
          </a:p>
          <a:p>
            <a:endParaRPr lang="fr-FR" dirty="0" smtClean="0"/>
          </a:p>
          <a:p>
            <a:endParaRPr lang="fr-FR" dirty="0" smtClean="0"/>
          </a:p>
          <a:p>
            <a:endParaRPr lang="fr-FR" dirty="0" smtClean="0"/>
          </a:p>
          <a:p>
            <a:pPr marL="1074738" indent="-457200">
              <a:buFont typeface="Arial" panose="020B0604020202020204" pitchFamily="34" charset="0"/>
              <a:buChar char="•"/>
            </a:pPr>
            <a:endParaRPr lang="fr-FR" dirty="0" smtClean="0"/>
          </a:p>
          <a:p>
            <a:pPr marL="1074738" indent="-457200">
              <a:buFont typeface="Arial" panose="020B0604020202020204" pitchFamily="34" charset="0"/>
              <a:buChar char="•"/>
            </a:pPr>
            <a:endParaRPr lang="fr-FR" dirty="0"/>
          </a:p>
        </p:txBody>
      </p:sp>
      <p:sp>
        <p:nvSpPr>
          <p:cNvPr id="7" name="Espace réservé du pied de page 6"/>
          <p:cNvSpPr>
            <a:spLocks noGrp="1"/>
          </p:cNvSpPr>
          <p:nvPr>
            <p:ph type="ftr" sz="quarter" idx="14"/>
          </p:nvPr>
        </p:nvSpPr>
        <p:spPr/>
        <p:txBody>
          <a:bodyPr/>
          <a:lstStyle/>
          <a:p>
            <a:pPr algn="r"/>
            <a:r>
              <a:rPr lang="fr-FR" smtClean="0"/>
              <a:t>Ressources informatiques</a:t>
            </a:r>
            <a:endParaRPr lang="fr-FR" dirty="0"/>
          </a:p>
        </p:txBody>
      </p:sp>
      <p:sp>
        <p:nvSpPr>
          <p:cNvPr id="8" name="Espace réservé du numéro de diapositive 7"/>
          <p:cNvSpPr>
            <a:spLocks noGrp="1"/>
          </p:cNvSpPr>
          <p:nvPr>
            <p:ph type="sldNum" sz="quarter" idx="15"/>
          </p:nvPr>
        </p:nvSpPr>
        <p:spPr/>
        <p:txBody>
          <a:bodyPr/>
          <a:lstStyle/>
          <a:p>
            <a:fld id="{83C940FC-8DC0-4158-BA1C-5E09F49F23F3}" type="slidenum">
              <a:rPr lang="fr-FR" smtClean="0"/>
              <a:pPr/>
              <a:t>4</a:t>
            </a:fld>
            <a:endParaRPr lang="fr-FR" dirty="0"/>
          </a:p>
        </p:txBody>
      </p:sp>
    </p:spTree>
    <p:extLst>
      <p:ext uri="{BB962C8B-B14F-4D97-AF65-F5344CB8AC3E}">
        <p14:creationId xmlns:p14="http://schemas.microsoft.com/office/powerpoint/2010/main" val="3622274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80504" y="446807"/>
            <a:ext cx="7772400" cy="1139409"/>
          </a:xfrm>
        </p:spPr>
        <p:txBody>
          <a:bodyPr/>
          <a:lstStyle/>
          <a:p>
            <a:r>
              <a:rPr lang="fr-FR" dirty="0" smtClean="0"/>
              <a:t>Compte UGA et portail étudiant</a:t>
            </a:r>
            <a:endParaRPr lang="fr-FR" dirty="0"/>
          </a:p>
        </p:txBody>
      </p:sp>
      <p:sp>
        <p:nvSpPr>
          <p:cNvPr id="4" name="Sous-titre 3"/>
          <p:cNvSpPr>
            <a:spLocks noGrp="1"/>
          </p:cNvSpPr>
          <p:nvPr>
            <p:ph type="subTitle" idx="1"/>
          </p:nvPr>
        </p:nvSpPr>
        <p:spPr>
          <a:xfrm>
            <a:off x="380504" y="1844824"/>
            <a:ext cx="8671272" cy="4392488"/>
          </a:xfrm>
        </p:spPr>
        <p:txBody>
          <a:bodyPr>
            <a:noAutofit/>
          </a:bodyPr>
          <a:lstStyle/>
          <a:p>
            <a:endParaRPr lang="fr-FR" sz="1400" b="1" dirty="0" smtClean="0">
              <a:latin typeface="+mn-lt"/>
            </a:endParaRPr>
          </a:p>
          <a:p>
            <a:r>
              <a:rPr lang="fr-FR" sz="1400" b="1" dirty="0" smtClean="0">
                <a:solidFill>
                  <a:schemeClr val="tx1"/>
                </a:solidFill>
              </a:rPr>
              <a:t>Vous aurez un compte UGA lors</a:t>
            </a:r>
            <a:r>
              <a:rPr lang="fr-FR" sz="1400" b="1" dirty="0" smtClean="0"/>
              <a:t>que le processus d’inscription administrative sera terminé.</a:t>
            </a:r>
          </a:p>
          <a:p>
            <a:endParaRPr lang="fr-FR" sz="1400" dirty="0">
              <a:solidFill>
                <a:schemeClr val="tx1"/>
              </a:solidFill>
            </a:endParaRPr>
          </a:p>
          <a:p>
            <a:pPr algn="just"/>
            <a:r>
              <a:rPr lang="fr-FR" sz="1400" dirty="0" smtClean="0"/>
              <a:t>Pour récupérer vos identifiants, utilisez le lien que vous trouverez sur votre certificat de scolarité. Notez que si vous ne trouvez aucun lien sur ce document, c’est que vous connaissez déjà les identifiants de votre compte (si vous étiez déjà étudiant UGA l’an dernier par exemple).</a:t>
            </a:r>
          </a:p>
          <a:p>
            <a:endParaRPr lang="fr-FR" sz="1400" dirty="0">
              <a:solidFill>
                <a:schemeClr val="tx1"/>
              </a:solidFill>
            </a:endParaRPr>
          </a:p>
          <a:p>
            <a:endParaRPr lang="fr-FR" sz="1400" b="1" dirty="0" smtClean="0"/>
          </a:p>
          <a:p>
            <a:r>
              <a:rPr lang="fr-FR" sz="1400" b="1" dirty="0" smtClean="0"/>
              <a:t>Votre compte donne accès au portail étudiant </a:t>
            </a:r>
            <a:r>
              <a:rPr lang="fr-FR" sz="1400" b="1" dirty="0">
                <a:hlinkClick r:id="rId3"/>
              </a:rPr>
              <a:t>https://</a:t>
            </a:r>
            <a:r>
              <a:rPr lang="fr-FR" sz="1400" b="1" dirty="0" smtClean="0">
                <a:hlinkClick r:id="rId3"/>
              </a:rPr>
              <a:t>leo.univ-grenoble-alpes.fr</a:t>
            </a:r>
            <a:r>
              <a:rPr lang="fr-FR" sz="1400" b="1" dirty="0" smtClean="0"/>
              <a:t>, il vous permet :</a:t>
            </a:r>
          </a:p>
          <a:p>
            <a:endParaRPr lang="fr-FR" sz="1400" dirty="0" smtClean="0"/>
          </a:p>
          <a:p>
            <a:pPr marL="742950" lvl="1" indent="-285750" algn="l">
              <a:buFont typeface="Arial" panose="020B0604020202020204" pitchFamily="34" charset="0"/>
              <a:buChar char="•"/>
            </a:pPr>
            <a:r>
              <a:rPr lang="fr-FR" sz="1400" dirty="0" smtClean="0">
                <a:solidFill>
                  <a:schemeClr val="tx1"/>
                </a:solidFill>
              </a:rPr>
              <a:t>D’accéder à votre messagerie étudiante</a:t>
            </a:r>
          </a:p>
          <a:p>
            <a:pPr marL="742950" lvl="1" indent="-285750" algn="l">
              <a:buFont typeface="Arial" panose="020B0604020202020204" pitchFamily="34" charset="0"/>
              <a:buChar char="•"/>
            </a:pPr>
            <a:r>
              <a:rPr lang="fr-FR" sz="1400" dirty="0" smtClean="0">
                <a:solidFill>
                  <a:schemeClr val="tx1"/>
                </a:solidFill>
              </a:rPr>
              <a:t>D’accéder aux emplois du temps</a:t>
            </a:r>
          </a:p>
          <a:p>
            <a:pPr marL="742950" lvl="1" indent="-285750" algn="l">
              <a:buFont typeface="Arial" panose="020B0604020202020204" pitchFamily="34" charset="0"/>
              <a:buChar char="•"/>
            </a:pPr>
            <a:r>
              <a:rPr lang="fr-FR" sz="1400" dirty="0" smtClean="0">
                <a:solidFill>
                  <a:schemeClr val="tx1"/>
                </a:solidFill>
              </a:rPr>
              <a:t>De changer votre mot de passe</a:t>
            </a:r>
          </a:p>
          <a:p>
            <a:pPr marL="742950" lvl="1" indent="-285750" algn="l">
              <a:buFont typeface="Arial" panose="020B0604020202020204" pitchFamily="34" charset="0"/>
              <a:buChar char="•"/>
            </a:pPr>
            <a:r>
              <a:rPr lang="fr-FR" sz="1400" dirty="0" smtClean="0">
                <a:solidFill>
                  <a:schemeClr val="tx1"/>
                </a:solidFill>
              </a:rPr>
              <a:t>De mettre en place des redirections d’adresse email</a:t>
            </a:r>
          </a:p>
          <a:p>
            <a:pPr marL="742950" lvl="1" indent="-285750" algn="l">
              <a:buFont typeface="Arial" panose="020B0604020202020204" pitchFamily="34" charset="0"/>
              <a:buChar char="•"/>
            </a:pPr>
            <a:r>
              <a:rPr lang="fr-FR" sz="1400" dirty="0" smtClean="0">
                <a:solidFill>
                  <a:schemeClr val="tx1"/>
                </a:solidFill>
              </a:rPr>
              <a:t>D’accéder à ne nombreuses informations dédiées aux étudiants</a:t>
            </a:r>
          </a:p>
          <a:p>
            <a:pPr marL="285750" indent="-285750">
              <a:buFont typeface="Arial" panose="020B0604020202020204" pitchFamily="34" charset="0"/>
              <a:buChar char="•"/>
            </a:pPr>
            <a:endParaRPr lang="fr-FR" sz="1400" dirty="0" smtClean="0"/>
          </a:p>
        </p:txBody>
      </p:sp>
      <p:sp>
        <p:nvSpPr>
          <p:cNvPr id="7" name="Espace réservé du pied de page 6"/>
          <p:cNvSpPr>
            <a:spLocks noGrp="1"/>
          </p:cNvSpPr>
          <p:nvPr>
            <p:ph type="ftr" sz="quarter" idx="14"/>
          </p:nvPr>
        </p:nvSpPr>
        <p:spPr/>
        <p:txBody>
          <a:bodyPr/>
          <a:lstStyle/>
          <a:p>
            <a:pPr algn="r"/>
            <a:r>
              <a:rPr lang="fr-FR" smtClean="0"/>
              <a:t>Ressources informatiques</a:t>
            </a:r>
            <a:endParaRPr lang="fr-FR" dirty="0"/>
          </a:p>
        </p:txBody>
      </p:sp>
      <p:sp>
        <p:nvSpPr>
          <p:cNvPr id="8" name="Espace réservé du numéro de diapositive 7"/>
          <p:cNvSpPr>
            <a:spLocks noGrp="1"/>
          </p:cNvSpPr>
          <p:nvPr>
            <p:ph type="sldNum" sz="quarter" idx="15"/>
          </p:nvPr>
        </p:nvSpPr>
        <p:spPr/>
        <p:txBody>
          <a:bodyPr/>
          <a:lstStyle/>
          <a:p>
            <a:fld id="{83C940FC-8DC0-4158-BA1C-5E09F49F23F3}" type="slidenum">
              <a:rPr lang="fr-FR" smtClean="0"/>
              <a:pPr/>
              <a:t>5</a:t>
            </a:fld>
            <a:endParaRPr lang="fr-FR" dirty="0"/>
          </a:p>
        </p:txBody>
      </p:sp>
    </p:spTree>
    <p:extLst>
      <p:ext uri="{BB962C8B-B14F-4D97-AF65-F5344CB8AC3E}">
        <p14:creationId xmlns:p14="http://schemas.microsoft.com/office/powerpoint/2010/main" val="22516621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80504" y="446807"/>
            <a:ext cx="7772400" cy="1139409"/>
          </a:xfrm>
        </p:spPr>
        <p:txBody>
          <a:bodyPr/>
          <a:lstStyle/>
          <a:p>
            <a:r>
              <a:rPr lang="fr-FR" dirty="0" smtClean="0"/>
              <a:t>Comptes – Durant le premier mois de cours</a:t>
            </a:r>
            <a:endParaRPr lang="fr-FR" dirty="0"/>
          </a:p>
        </p:txBody>
      </p:sp>
      <p:sp>
        <p:nvSpPr>
          <p:cNvPr id="4" name="Sous-titre 3"/>
          <p:cNvSpPr>
            <a:spLocks noGrp="1"/>
          </p:cNvSpPr>
          <p:nvPr>
            <p:ph type="subTitle" idx="1"/>
          </p:nvPr>
        </p:nvSpPr>
        <p:spPr>
          <a:xfrm>
            <a:off x="340536" y="1988840"/>
            <a:ext cx="8693415" cy="4392488"/>
          </a:xfrm>
        </p:spPr>
        <p:txBody>
          <a:bodyPr>
            <a:normAutofit fontScale="85000" lnSpcReduction="10000"/>
          </a:bodyPr>
          <a:lstStyle/>
          <a:p>
            <a:pPr algn="just"/>
            <a:r>
              <a:rPr lang="fr-FR" sz="1900" b="1" dirty="0" smtClean="0">
                <a:solidFill>
                  <a:schemeClr val="tx1"/>
                </a:solidFill>
              </a:rPr>
              <a:t>Dans certains cas particuliers (inscription tardive, etc.) il est possible que vous ayez besoin d’accéder aux </a:t>
            </a:r>
            <a:r>
              <a:rPr lang="fr-FR" sz="1900" b="1" dirty="0" smtClean="0"/>
              <a:t>ressources informatiques avant d’avoir un compte officiel.</a:t>
            </a:r>
          </a:p>
          <a:p>
            <a:endParaRPr lang="fr-FR" sz="2000" b="1" dirty="0">
              <a:solidFill>
                <a:schemeClr val="tx1"/>
              </a:solidFill>
            </a:endParaRPr>
          </a:p>
          <a:p>
            <a:pPr algn="just"/>
            <a:r>
              <a:rPr lang="fr-FR" sz="1900" dirty="0" smtClean="0"/>
              <a:t>Si tel est le cas, merci de demander la délivrance d’un compte temporaire à vos enseignants ou au service informatique. Le compte temporaire est personnel et ne doit pas être partagé, vous êtes légalement responsable de son utilisation.</a:t>
            </a:r>
          </a:p>
          <a:p>
            <a:endParaRPr lang="fr-FR" sz="2000" b="1" dirty="0">
              <a:solidFill>
                <a:schemeClr val="tx1"/>
              </a:solidFill>
            </a:endParaRPr>
          </a:p>
          <a:p>
            <a:r>
              <a:rPr lang="fr-FR" sz="2000" dirty="0" smtClean="0"/>
              <a:t>Les comptes temporaires vous donnent accès aux machines et aux serveurs de l’IM2AG, </a:t>
            </a:r>
            <a:r>
              <a:rPr lang="fr-FR" sz="2000" b="1" u="sng" dirty="0" smtClean="0"/>
              <a:t>mais pas</a:t>
            </a:r>
            <a:r>
              <a:rPr lang="fr-FR" sz="2000" b="1" dirty="0" smtClean="0"/>
              <a:t> </a:t>
            </a:r>
            <a:r>
              <a:rPr lang="fr-FR" sz="2000" dirty="0" smtClean="0"/>
              <a:t>:</a:t>
            </a:r>
          </a:p>
          <a:p>
            <a:endParaRPr lang="fr-FR" sz="2000" b="1" dirty="0" smtClean="0"/>
          </a:p>
          <a:p>
            <a:pPr marL="800100" lvl="1" indent="-342900" algn="l">
              <a:buFont typeface="Arial" panose="020B0604020202020204" pitchFamily="34" charset="0"/>
              <a:buChar char="•"/>
            </a:pPr>
            <a:r>
              <a:rPr lang="fr-FR" sz="2000" dirty="0" smtClean="0">
                <a:solidFill>
                  <a:schemeClr val="tx1"/>
                </a:solidFill>
              </a:rPr>
              <a:t>Aux ressources communes UGA (mail, impressions, etc.)</a:t>
            </a:r>
          </a:p>
          <a:p>
            <a:pPr marL="800100" lvl="1" indent="-342900" algn="l">
              <a:buFont typeface="Arial" panose="020B0604020202020204" pitchFamily="34" charset="0"/>
              <a:buChar char="•"/>
            </a:pPr>
            <a:r>
              <a:rPr lang="fr-FR" sz="2000" dirty="0" smtClean="0">
                <a:solidFill>
                  <a:schemeClr val="tx1"/>
                </a:solidFill>
              </a:rPr>
              <a:t>Aux plateformes pédagogiques (Moodle, </a:t>
            </a:r>
            <a:r>
              <a:rPr lang="fr-FR" sz="2000" dirty="0" err="1" smtClean="0">
                <a:solidFill>
                  <a:schemeClr val="tx1"/>
                </a:solidFill>
              </a:rPr>
              <a:t>Alfresco</a:t>
            </a:r>
            <a:r>
              <a:rPr lang="fr-FR" sz="2000" dirty="0" smtClean="0">
                <a:solidFill>
                  <a:schemeClr val="tx1"/>
                </a:solidFill>
              </a:rPr>
              <a:t>, etc.)</a:t>
            </a:r>
          </a:p>
          <a:p>
            <a:pPr marL="342900" indent="-342900">
              <a:buFont typeface="Arial" panose="020B0604020202020204" pitchFamily="34" charset="0"/>
              <a:buChar char="•"/>
            </a:pPr>
            <a:endParaRPr lang="fr-FR" sz="2000" b="1" dirty="0"/>
          </a:p>
          <a:p>
            <a:pPr algn="just"/>
            <a:r>
              <a:rPr lang="fr-FR" sz="2000" b="1" dirty="0" smtClean="0"/>
              <a:t>Les comptes temporaires ne sont là que pour vous dépanner avant d’avoir votre compte officiel. N’utilisez plus le compte temporaire une fois que votre compte officiel est délivré, car il sera supprimé.</a:t>
            </a:r>
            <a:endParaRPr lang="fr-FR" sz="2400" dirty="0" smtClean="0">
              <a:solidFill>
                <a:schemeClr val="tx1"/>
              </a:solidFill>
            </a:endParaRPr>
          </a:p>
          <a:p>
            <a:pPr marL="457200" indent="-457200">
              <a:buFont typeface="Arial" panose="020B0604020202020204" pitchFamily="34" charset="0"/>
              <a:buChar char="•"/>
            </a:pPr>
            <a:endParaRPr lang="fr-FR" sz="2400" dirty="0" smtClean="0"/>
          </a:p>
          <a:p>
            <a:pPr marL="457200" indent="-457200">
              <a:buFont typeface="Arial" panose="020B0604020202020204" pitchFamily="34" charset="0"/>
              <a:buChar char="•"/>
            </a:pPr>
            <a:endParaRPr lang="fr-FR" sz="2400" dirty="0" smtClean="0"/>
          </a:p>
          <a:p>
            <a:pPr marL="457200" indent="-457200">
              <a:buFont typeface="Arial" panose="020B0604020202020204" pitchFamily="34" charset="0"/>
              <a:buChar char="•"/>
            </a:pPr>
            <a:endParaRPr lang="fr-FR" dirty="0"/>
          </a:p>
        </p:txBody>
      </p:sp>
      <p:sp>
        <p:nvSpPr>
          <p:cNvPr id="7" name="Espace réservé du pied de page 6"/>
          <p:cNvSpPr>
            <a:spLocks noGrp="1"/>
          </p:cNvSpPr>
          <p:nvPr>
            <p:ph type="ftr" sz="quarter" idx="14"/>
          </p:nvPr>
        </p:nvSpPr>
        <p:spPr/>
        <p:txBody>
          <a:bodyPr/>
          <a:lstStyle/>
          <a:p>
            <a:pPr algn="r"/>
            <a:r>
              <a:rPr lang="fr-FR" smtClean="0"/>
              <a:t>Ressources informatiques</a:t>
            </a:r>
            <a:endParaRPr lang="fr-FR" dirty="0"/>
          </a:p>
        </p:txBody>
      </p:sp>
      <p:sp>
        <p:nvSpPr>
          <p:cNvPr id="8" name="Espace réservé du numéro de diapositive 7"/>
          <p:cNvSpPr>
            <a:spLocks noGrp="1"/>
          </p:cNvSpPr>
          <p:nvPr>
            <p:ph type="sldNum" sz="quarter" idx="15"/>
          </p:nvPr>
        </p:nvSpPr>
        <p:spPr/>
        <p:txBody>
          <a:bodyPr/>
          <a:lstStyle/>
          <a:p>
            <a:fld id="{83C940FC-8DC0-4158-BA1C-5E09F49F23F3}" type="slidenum">
              <a:rPr lang="fr-FR" smtClean="0"/>
              <a:pPr/>
              <a:t>6</a:t>
            </a:fld>
            <a:endParaRPr lang="fr-FR" dirty="0"/>
          </a:p>
        </p:txBody>
      </p:sp>
    </p:spTree>
    <p:extLst>
      <p:ext uri="{BB962C8B-B14F-4D97-AF65-F5344CB8AC3E}">
        <p14:creationId xmlns:p14="http://schemas.microsoft.com/office/powerpoint/2010/main" val="16233423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80504" y="446807"/>
            <a:ext cx="7772400" cy="1139409"/>
          </a:xfrm>
        </p:spPr>
        <p:txBody>
          <a:bodyPr/>
          <a:lstStyle/>
          <a:p>
            <a:r>
              <a:rPr lang="fr-FR" dirty="0" smtClean="0"/>
              <a:t>Webmail UGA</a:t>
            </a:r>
            <a:endParaRPr lang="fr-FR" dirty="0"/>
          </a:p>
        </p:txBody>
      </p:sp>
      <p:sp>
        <p:nvSpPr>
          <p:cNvPr id="4" name="Sous-titre 3"/>
          <p:cNvSpPr>
            <a:spLocks noGrp="1"/>
          </p:cNvSpPr>
          <p:nvPr>
            <p:ph type="subTitle" idx="1"/>
          </p:nvPr>
        </p:nvSpPr>
        <p:spPr>
          <a:xfrm>
            <a:off x="358360" y="1988840"/>
            <a:ext cx="8693415" cy="4392488"/>
          </a:xfrm>
        </p:spPr>
        <p:txBody>
          <a:bodyPr>
            <a:noAutofit/>
          </a:bodyPr>
          <a:lstStyle/>
          <a:p>
            <a:r>
              <a:rPr lang="fr-FR" sz="2000" dirty="0" smtClean="0"/>
              <a:t>Pour accéder à votre adresse email universitaire, connectez-vous sur :</a:t>
            </a:r>
          </a:p>
          <a:p>
            <a:pPr lvl="1" algn="l"/>
            <a:r>
              <a:rPr lang="fr-FR" sz="2000" dirty="0" smtClean="0">
                <a:hlinkClick r:id="rId2"/>
              </a:rPr>
              <a:t>https://leo.univ-grenoble-alpes.fr</a:t>
            </a:r>
            <a:endParaRPr lang="fr-FR" sz="2000" dirty="0" smtClean="0"/>
          </a:p>
          <a:p>
            <a:r>
              <a:rPr lang="fr-FR" sz="2000" dirty="0" smtClean="0"/>
              <a:t>Vous trouverez un lien vers le </a:t>
            </a:r>
            <a:r>
              <a:rPr lang="fr-FR" sz="2000" dirty="0" err="1" smtClean="0"/>
              <a:t>webmail</a:t>
            </a:r>
            <a:r>
              <a:rPr lang="fr-FR" sz="2000" dirty="0" smtClean="0"/>
              <a:t> sur votre tableau de bord.</a:t>
            </a:r>
            <a:endParaRPr lang="fr-FR" sz="2000" dirty="0" smtClean="0"/>
          </a:p>
          <a:p>
            <a:endParaRPr lang="fr-FR" sz="2000" dirty="0"/>
          </a:p>
          <a:p>
            <a:pPr algn="just"/>
            <a:r>
              <a:rPr lang="fr-FR" sz="2000" dirty="0" smtClean="0"/>
              <a:t>Sur LEO, vous pouvez mettre en place une redirection d’email vers votre adresse personnelle, en cliquant sur votre nom en haut à droite, et en sélectionnant l’option correspondante.</a:t>
            </a:r>
          </a:p>
          <a:p>
            <a:pPr algn="just"/>
            <a:endParaRPr lang="fr-FR" sz="2000" dirty="0"/>
          </a:p>
          <a:p>
            <a:pPr algn="just"/>
            <a:r>
              <a:rPr lang="fr-FR" sz="2000" dirty="0" smtClean="0"/>
              <a:t>Il n’est </a:t>
            </a:r>
            <a:r>
              <a:rPr lang="fr-FR" sz="2000" b="1" u="sng" dirty="0" smtClean="0"/>
              <a:t>pas possible</a:t>
            </a:r>
            <a:r>
              <a:rPr lang="fr-FR" sz="2000" dirty="0" smtClean="0"/>
              <a:t> d’accéder à votre adresse universitaire avec des clients POP/IMAP, vous devez passer par le </a:t>
            </a:r>
            <a:r>
              <a:rPr lang="fr-FR" sz="2000" dirty="0" err="1" smtClean="0"/>
              <a:t>webmail</a:t>
            </a:r>
            <a:r>
              <a:rPr lang="fr-FR" sz="2000" dirty="0" smtClean="0"/>
              <a:t> ou mettre en place une redirection vers une adresse compatible avec ces clients.</a:t>
            </a:r>
            <a:endParaRPr lang="fr-FR" sz="2000" dirty="0" smtClean="0"/>
          </a:p>
        </p:txBody>
      </p:sp>
      <p:sp>
        <p:nvSpPr>
          <p:cNvPr id="7" name="Espace réservé du pied de page 6"/>
          <p:cNvSpPr>
            <a:spLocks noGrp="1"/>
          </p:cNvSpPr>
          <p:nvPr>
            <p:ph type="ftr" sz="quarter" idx="14"/>
          </p:nvPr>
        </p:nvSpPr>
        <p:spPr/>
        <p:txBody>
          <a:bodyPr/>
          <a:lstStyle/>
          <a:p>
            <a:pPr algn="r"/>
            <a:r>
              <a:rPr lang="fr-FR" smtClean="0"/>
              <a:t>Ressources informatiques</a:t>
            </a:r>
            <a:endParaRPr lang="fr-FR" dirty="0"/>
          </a:p>
        </p:txBody>
      </p:sp>
      <p:sp>
        <p:nvSpPr>
          <p:cNvPr id="8" name="Espace réservé du numéro de diapositive 7"/>
          <p:cNvSpPr>
            <a:spLocks noGrp="1"/>
          </p:cNvSpPr>
          <p:nvPr>
            <p:ph type="sldNum" sz="quarter" idx="15"/>
          </p:nvPr>
        </p:nvSpPr>
        <p:spPr/>
        <p:txBody>
          <a:bodyPr/>
          <a:lstStyle/>
          <a:p>
            <a:fld id="{83C940FC-8DC0-4158-BA1C-5E09F49F23F3}" type="slidenum">
              <a:rPr lang="fr-FR" smtClean="0"/>
              <a:pPr/>
              <a:t>7</a:t>
            </a:fld>
            <a:endParaRPr lang="fr-FR" dirty="0"/>
          </a:p>
        </p:txBody>
      </p:sp>
    </p:spTree>
    <p:extLst>
      <p:ext uri="{BB962C8B-B14F-4D97-AF65-F5344CB8AC3E}">
        <p14:creationId xmlns:p14="http://schemas.microsoft.com/office/powerpoint/2010/main" val="39242271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80504" y="446807"/>
            <a:ext cx="7772400" cy="1139409"/>
          </a:xfrm>
        </p:spPr>
        <p:txBody>
          <a:bodyPr/>
          <a:lstStyle/>
          <a:p>
            <a:r>
              <a:rPr lang="fr-FR" dirty="0" smtClean="0"/>
              <a:t>Espace personnel à l’IM2AG</a:t>
            </a:r>
            <a:endParaRPr lang="fr-FR" dirty="0"/>
          </a:p>
        </p:txBody>
      </p:sp>
      <p:sp>
        <p:nvSpPr>
          <p:cNvPr id="4" name="Sous-titre 3"/>
          <p:cNvSpPr>
            <a:spLocks noGrp="1"/>
          </p:cNvSpPr>
          <p:nvPr>
            <p:ph type="subTitle" idx="1"/>
          </p:nvPr>
        </p:nvSpPr>
        <p:spPr>
          <a:xfrm>
            <a:off x="358360" y="1988840"/>
            <a:ext cx="8534119" cy="4392488"/>
          </a:xfrm>
        </p:spPr>
        <p:txBody>
          <a:bodyPr>
            <a:normAutofit/>
          </a:bodyPr>
          <a:lstStyle/>
          <a:p>
            <a:endParaRPr lang="fr-FR" sz="2400" dirty="0" smtClean="0"/>
          </a:p>
          <a:p>
            <a:r>
              <a:rPr lang="fr-FR" sz="2000" b="1" dirty="0" smtClean="0">
                <a:latin typeface="+mn-lt"/>
              </a:rPr>
              <a:t>Chaque étudiant à 7 Gb d’espace de stockage à l’IM2AG.</a:t>
            </a:r>
            <a:endParaRPr lang="fr-FR" sz="2000" b="1" dirty="0">
              <a:latin typeface="+mn-lt"/>
            </a:endParaRPr>
          </a:p>
          <a:p>
            <a:endParaRPr lang="fr-FR" sz="2000" dirty="0">
              <a:latin typeface="+mn-lt"/>
            </a:endParaRPr>
          </a:p>
          <a:p>
            <a:r>
              <a:rPr lang="fr-FR" sz="2000" b="1" dirty="0" smtClean="0">
                <a:latin typeface="+mn-lt"/>
              </a:rPr>
              <a:t>Cet espace est accessible et est partagé sur tous les environnements :</a:t>
            </a:r>
            <a:endParaRPr lang="fr-FR" sz="2000" b="1" dirty="0">
              <a:latin typeface="+mn-lt"/>
            </a:endParaRPr>
          </a:p>
          <a:p>
            <a:pPr marL="800100" lvl="1" indent="-342900" algn="l">
              <a:buFont typeface="Arial" panose="020B0604020202020204" pitchFamily="34" charset="0"/>
              <a:buChar char="•"/>
            </a:pPr>
            <a:r>
              <a:rPr lang="fr-FR" sz="2000" dirty="0" smtClean="0">
                <a:solidFill>
                  <a:schemeClr val="tx1"/>
                </a:solidFill>
                <a:latin typeface="+mn-lt"/>
              </a:rPr>
              <a:t>Sur Windows, sous le lecteur réseau nommé Z</a:t>
            </a:r>
            <a:r>
              <a:rPr lang="fr-FR" sz="2000" dirty="0">
                <a:solidFill>
                  <a:schemeClr val="tx1"/>
                </a:solidFill>
                <a:latin typeface="+mn-lt"/>
              </a:rPr>
              <a:t>:\</a:t>
            </a:r>
          </a:p>
          <a:p>
            <a:pPr marL="800100" lvl="1" indent="-342900" algn="l">
              <a:buFont typeface="Arial" panose="020B0604020202020204" pitchFamily="34" charset="0"/>
              <a:buChar char="•"/>
            </a:pPr>
            <a:r>
              <a:rPr lang="fr-FR" sz="2000" dirty="0" smtClean="0">
                <a:solidFill>
                  <a:schemeClr val="tx1"/>
                </a:solidFill>
                <a:latin typeface="+mn-lt"/>
              </a:rPr>
              <a:t>Sur Ubuntu et sur les serveurs : répertoire nommé /</a:t>
            </a:r>
            <a:r>
              <a:rPr lang="fr-FR" sz="2000" dirty="0">
                <a:solidFill>
                  <a:schemeClr val="tx1"/>
                </a:solidFill>
                <a:latin typeface="+mn-lt"/>
              </a:rPr>
              <a:t>u</a:t>
            </a:r>
            <a:r>
              <a:rPr lang="fr-FR" sz="2000" dirty="0" smtClean="0">
                <a:solidFill>
                  <a:schemeClr val="tx1"/>
                </a:solidFill>
                <a:latin typeface="+mn-lt"/>
              </a:rPr>
              <a:t>/ </a:t>
            </a:r>
            <a:r>
              <a:rPr lang="fr-FR" sz="2000" dirty="0" smtClean="0">
                <a:solidFill>
                  <a:schemeClr val="tx1"/>
                </a:solidFill>
                <a:latin typeface="+mn-lt"/>
              </a:rPr>
              <a:t>ou </a:t>
            </a:r>
            <a:r>
              <a:rPr lang="fr-FR" sz="2000" dirty="0" smtClean="0">
                <a:solidFill>
                  <a:schemeClr val="tx1"/>
                </a:solidFill>
                <a:latin typeface="+mn-lt"/>
              </a:rPr>
              <a:t>/home/</a:t>
            </a:r>
            <a:endParaRPr lang="fr-FR" sz="2000" dirty="0">
              <a:solidFill>
                <a:schemeClr val="tx1"/>
              </a:solidFill>
              <a:latin typeface="+mn-lt"/>
            </a:endParaRPr>
          </a:p>
          <a:p>
            <a:endParaRPr lang="fr-FR" sz="2000" dirty="0">
              <a:latin typeface="+mn-lt"/>
            </a:endParaRPr>
          </a:p>
          <a:p>
            <a:r>
              <a:rPr lang="fr-FR" sz="2000" b="1" dirty="0" smtClean="0">
                <a:latin typeface="+mn-lt"/>
              </a:rPr>
              <a:t>Des sauvegardes </a:t>
            </a:r>
            <a:r>
              <a:rPr lang="fr-FR" sz="2000" b="1" dirty="0" smtClean="0">
                <a:latin typeface="+mn-lt"/>
              </a:rPr>
              <a:t>automatiques de votre espace sont disponibles sous le répertoire </a:t>
            </a:r>
            <a:r>
              <a:rPr lang="fr-FR" sz="2000" b="1" dirty="0" smtClean="0">
                <a:latin typeface="+mn-lt"/>
              </a:rPr>
              <a:t>/</a:t>
            </a:r>
            <a:r>
              <a:rPr lang="fr-FR" sz="2000" b="1" dirty="0">
                <a:latin typeface="+mn-lt"/>
              </a:rPr>
              <a:t>u/.</a:t>
            </a:r>
            <a:r>
              <a:rPr lang="fr-FR" sz="2000" b="1" dirty="0" err="1">
                <a:latin typeface="+mn-lt"/>
              </a:rPr>
              <a:t>snapshots</a:t>
            </a:r>
            <a:r>
              <a:rPr lang="fr-FR" sz="2000" b="1" dirty="0">
                <a:latin typeface="+mn-lt"/>
              </a:rPr>
              <a:t>/ </a:t>
            </a:r>
            <a:r>
              <a:rPr lang="fr-FR" sz="2000" b="1" dirty="0" smtClean="0">
                <a:latin typeface="+mn-lt"/>
              </a:rPr>
              <a:t>ou /home/.</a:t>
            </a:r>
            <a:r>
              <a:rPr lang="fr-FR" sz="2000" b="1" dirty="0" err="1" smtClean="0">
                <a:latin typeface="+mn-lt"/>
              </a:rPr>
              <a:t>snapshots</a:t>
            </a:r>
            <a:r>
              <a:rPr lang="fr-FR" sz="2000" b="1" dirty="0" smtClean="0">
                <a:latin typeface="+mn-lt"/>
              </a:rPr>
              <a:t>/ à raison de :</a:t>
            </a:r>
            <a:endParaRPr lang="fr-FR" sz="2000" b="1" dirty="0">
              <a:latin typeface="+mn-lt"/>
            </a:endParaRPr>
          </a:p>
          <a:p>
            <a:pPr marL="800100" lvl="1" indent="-342900" algn="l">
              <a:buFont typeface="Arial" panose="020B0604020202020204" pitchFamily="34" charset="0"/>
              <a:buChar char="•"/>
            </a:pPr>
            <a:r>
              <a:rPr lang="fr-FR" sz="2000" dirty="0">
                <a:solidFill>
                  <a:schemeClr val="tx1"/>
                </a:solidFill>
                <a:latin typeface="+mn-lt"/>
              </a:rPr>
              <a:t>1 </a:t>
            </a:r>
            <a:r>
              <a:rPr lang="fr-FR" sz="2000" dirty="0" smtClean="0">
                <a:solidFill>
                  <a:schemeClr val="tx1"/>
                </a:solidFill>
                <a:latin typeface="+mn-lt"/>
              </a:rPr>
              <a:t>sauvegarde par semaine</a:t>
            </a:r>
            <a:endParaRPr lang="fr-FR" sz="2000" dirty="0">
              <a:solidFill>
                <a:schemeClr val="tx1"/>
              </a:solidFill>
              <a:latin typeface="+mn-lt"/>
            </a:endParaRPr>
          </a:p>
          <a:p>
            <a:pPr marL="800100" lvl="1" indent="-342900" algn="l">
              <a:buFont typeface="Arial" panose="020B0604020202020204" pitchFamily="34" charset="0"/>
              <a:buChar char="•"/>
            </a:pPr>
            <a:r>
              <a:rPr lang="fr-FR" sz="2000" dirty="0">
                <a:solidFill>
                  <a:schemeClr val="tx1"/>
                </a:solidFill>
                <a:latin typeface="+mn-lt"/>
              </a:rPr>
              <a:t>6 </a:t>
            </a:r>
            <a:r>
              <a:rPr lang="fr-FR" sz="2000" dirty="0" smtClean="0">
                <a:solidFill>
                  <a:schemeClr val="tx1"/>
                </a:solidFill>
                <a:latin typeface="+mn-lt"/>
              </a:rPr>
              <a:t>sauvegardes journalières</a:t>
            </a:r>
            <a:endParaRPr lang="fr-FR" sz="2000" dirty="0">
              <a:solidFill>
                <a:schemeClr val="tx1"/>
              </a:solidFill>
              <a:latin typeface="+mn-lt"/>
            </a:endParaRPr>
          </a:p>
          <a:p>
            <a:endParaRPr lang="fr-FR" sz="2000" dirty="0"/>
          </a:p>
          <a:p>
            <a:endParaRPr lang="fr-FR" dirty="0"/>
          </a:p>
          <a:p>
            <a:endParaRPr lang="fr-FR" dirty="0"/>
          </a:p>
        </p:txBody>
      </p:sp>
      <p:sp>
        <p:nvSpPr>
          <p:cNvPr id="7" name="Espace réservé du pied de page 6"/>
          <p:cNvSpPr>
            <a:spLocks noGrp="1"/>
          </p:cNvSpPr>
          <p:nvPr>
            <p:ph type="ftr" sz="quarter" idx="14"/>
          </p:nvPr>
        </p:nvSpPr>
        <p:spPr/>
        <p:txBody>
          <a:bodyPr/>
          <a:lstStyle/>
          <a:p>
            <a:pPr algn="r"/>
            <a:r>
              <a:rPr lang="fr-FR" smtClean="0"/>
              <a:t>Ressources informatiques</a:t>
            </a:r>
            <a:endParaRPr lang="fr-FR" dirty="0"/>
          </a:p>
        </p:txBody>
      </p:sp>
      <p:sp>
        <p:nvSpPr>
          <p:cNvPr id="8" name="Espace réservé du numéro de diapositive 7"/>
          <p:cNvSpPr>
            <a:spLocks noGrp="1"/>
          </p:cNvSpPr>
          <p:nvPr>
            <p:ph type="sldNum" sz="quarter" idx="15"/>
          </p:nvPr>
        </p:nvSpPr>
        <p:spPr/>
        <p:txBody>
          <a:bodyPr/>
          <a:lstStyle/>
          <a:p>
            <a:fld id="{83C940FC-8DC0-4158-BA1C-5E09F49F23F3}" type="slidenum">
              <a:rPr lang="fr-FR" smtClean="0"/>
              <a:pPr/>
              <a:t>8</a:t>
            </a:fld>
            <a:endParaRPr lang="fr-FR" dirty="0"/>
          </a:p>
        </p:txBody>
      </p:sp>
    </p:spTree>
    <p:extLst>
      <p:ext uri="{BB962C8B-B14F-4D97-AF65-F5344CB8AC3E}">
        <p14:creationId xmlns:p14="http://schemas.microsoft.com/office/powerpoint/2010/main" val="38291811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80504" y="446807"/>
            <a:ext cx="7772400" cy="1139409"/>
          </a:xfrm>
        </p:spPr>
        <p:txBody>
          <a:bodyPr/>
          <a:lstStyle/>
          <a:p>
            <a:r>
              <a:rPr lang="fr-FR" dirty="0" smtClean="0"/>
              <a:t>Impression</a:t>
            </a:r>
            <a:endParaRPr lang="fr-FR" dirty="0"/>
          </a:p>
        </p:txBody>
      </p:sp>
      <p:sp>
        <p:nvSpPr>
          <p:cNvPr id="4" name="Sous-titre 3"/>
          <p:cNvSpPr>
            <a:spLocks noGrp="1"/>
          </p:cNvSpPr>
          <p:nvPr>
            <p:ph type="subTitle" idx="1"/>
          </p:nvPr>
        </p:nvSpPr>
        <p:spPr>
          <a:xfrm>
            <a:off x="358360" y="1988840"/>
            <a:ext cx="8534119" cy="4392488"/>
          </a:xfrm>
        </p:spPr>
        <p:txBody>
          <a:bodyPr>
            <a:normAutofit/>
          </a:bodyPr>
          <a:lstStyle/>
          <a:p>
            <a:pPr algn="just"/>
            <a:r>
              <a:rPr lang="fr-FR" sz="1800" b="1" dirty="0" smtClean="0">
                <a:latin typeface="+mn-lt"/>
              </a:rPr>
              <a:t>Une imprimante </a:t>
            </a:r>
            <a:r>
              <a:rPr lang="fr-FR" sz="1800" b="1" dirty="0" smtClean="0">
                <a:latin typeface="+mn-lt"/>
              </a:rPr>
              <a:t>est disponible au deuxième étage : vous pouvez imprimer depuis les machines en salle grâce à l’imprimante nommée </a:t>
            </a:r>
            <a:r>
              <a:rPr lang="fr-FR" sz="1800" b="1" dirty="0" smtClean="0">
                <a:latin typeface="+mn-lt"/>
              </a:rPr>
              <a:t>“IMPRESSION_UGA”.</a:t>
            </a:r>
          </a:p>
          <a:p>
            <a:pPr algn="just"/>
            <a:endParaRPr lang="fr-FR" sz="2000" b="1" dirty="0" smtClean="0">
              <a:latin typeface="+mn-lt"/>
            </a:endParaRPr>
          </a:p>
          <a:p>
            <a:pPr algn="just"/>
            <a:r>
              <a:rPr lang="fr-FR" sz="1800" dirty="0" smtClean="0"/>
              <a:t>Quand votre impression est envoyée à l’imprimante, vous devez vous connecter sur l’écran de imprimante et valider pour que l’impression démarre. Connectez-vous à l’aide de votre compte universitaire ou à l’aide de votre carte étudiante.</a:t>
            </a:r>
          </a:p>
          <a:p>
            <a:pPr algn="just"/>
            <a:endParaRPr lang="fr-FR" sz="1800" dirty="0" smtClean="0"/>
          </a:p>
          <a:p>
            <a:pPr algn="just"/>
            <a:r>
              <a:rPr lang="fr-FR" sz="1800" dirty="0" smtClean="0"/>
              <a:t>Chaque étudiant </a:t>
            </a:r>
            <a:r>
              <a:rPr lang="fr-FR" sz="1800" dirty="0" smtClean="0"/>
              <a:t>a un quota d’impression qui peut être rechargé si besoin via le lien suivant : </a:t>
            </a:r>
            <a:r>
              <a:rPr lang="fr-FR" sz="1800" dirty="0" smtClean="0">
                <a:hlinkClick r:id="rId3"/>
              </a:rPr>
              <a:t>https://impression.univ-grenoble-alpes.fr</a:t>
            </a:r>
            <a:r>
              <a:rPr lang="fr-FR" sz="1800" dirty="0" smtClean="0"/>
              <a:t> </a:t>
            </a:r>
          </a:p>
          <a:p>
            <a:pPr algn="just"/>
            <a:endParaRPr lang="fr-FR" sz="1900" dirty="0" smtClean="0"/>
          </a:p>
          <a:p>
            <a:pPr algn="just"/>
            <a:r>
              <a:rPr lang="fr-FR" sz="1800" b="1" dirty="0" smtClean="0"/>
              <a:t>L’imprimante peut également être utilisée </a:t>
            </a:r>
            <a:r>
              <a:rPr lang="fr-FR" sz="1800" b="1" dirty="0" smtClean="0"/>
              <a:t>comme photocopieuse </a:t>
            </a:r>
            <a:r>
              <a:rPr lang="fr-FR" sz="1800" b="1" dirty="0" smtClean="0"/>
              <a:t>: </a:t>
            </a:r>
            <a:r>
              <a:rPr lang="fr-FR" sz="1800" dirty="0" smtClean="0"/>
              <a:t>vous pouvez alors soit imprimer directement le document copié (ce qui utilise votre quota), ou l’envoyer sur votre adresse email en format PDF (gratuit et illimité)</a:t>
            </a:r>
            <a:r>
              <a:rPr lang="fr-FR" sz="1800" dirty="0" smtClean="0"/>
              <a:t>.</a:t>
            </a:r>
          </a:p>
          <a:p>
            <a:endParaRPr lang="fr-FR" dirty="0" smtClean="0"/>
          </a:p>
          <a:p>
            <a:endParaRPr lang="fr-FR" dirty="0"/>
          </a:p>
        </p:txBody>
      </p:sp>
      <p:sp>
        <p:nvSpPr>
          <p:cNvPr id="7" name="Espace réservé du pied de page 6"/>
          <p:cNvSpPr>
            <a:spLocks noGrp="1"/>
          </p:cNvSpPr>
          <p:nvPr>
            <p:ph type="ftr" sz="quarter" idx="14"/>
          </p:nvPr>
        </p:nvSpPr>
        <p:spPr/>
        <p:txBody>
          <a:bodyPr/>
          <a:lstStyle/>
          <a:p>
            <a:pPr algn="r"/>
            <a:r>
              <a:rPr lang="fr-FR" smtClean="0"/>
              <a:t>Ressources informatiques</a:t>
            </a:r>
            <a:endParaRPr lang="fr-FR" dirty="0"/>
          </a:p>
        </p:txBody>
      </p:sp>
      <p:sp>
        <p:nvSpPr>
          <p:cNvPr id="8" name="Espace réservé du numéro de diapositive 7"/>
          <p:cNvSpPr>
            <a:spLocks noGrp="1"/>
          </p:cNvSpPr>
          <p:nvPr>
            <p:ph type="sldNum" sz="quarter" idx="15"/>
          </p:nvPr>
        </p:nvSpPr>
        <p:spPr/>
        <p:txBody>
          <a:bodyPr/>
          <a:lstStyle/>
          <a:p>
            <a:fld id="{83C940FC-8DC0-4158-BA1C-5E09F49F23F3}" type="slidenum">
              <a:rPr lang="fr-FR" smtClean="0"/>
              <a:pPr/>
              <a:t>9</a:t>
            </a:fld>
            <a:endParaRPr lang="fr-FR" dirty="0"/>
          </a:p>
        </p:txBody>
      </p:sp>
    </p:spTree>
    <p:extLst>
      <p:ext uri="{BB962C8B-B14F-4D97-AF65-F5344CB8AC3E}">
        <p14:creationId xmlns:p14="http://schemas.microsoft.com/office/powerpoint/2010/main" val="378821972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932</TotalTime>
  <Words>988</Words>
  <Application>Microsoft Office PowerPoint</Application>
  <PresentationFormat>Affichage à l'écran (4:3)</PresentationFormat>
  <Paragraphs>146</Paragraphs>
  <Slides>11</Slides>
  <Notes>9</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11</vt:i4>
      </vt:variant>
    </vt:vector>
  </HeadingPairs>
  <TitlesOfParts>
    <vt:vector size="15" baseType="lpstr">
      <vt:lpstr>Arial</vt:lpstr>
      <vt:lpstr>Calibri</vt:lpstr>
      <vt:lpstr>Wingdings</vt:lpstr>
      <vt:lpstr>Thème Office</vt:lpstr>
      <vt:lpstr>Présentation PowerPoint</vt:lpstr>
      <vt:lpstr>Service informatique : permanence et assistance</vt:lpstr>
      <vt:lpstr>Wiki IM2AG</vt:lpstr>
      <vt:lpstr>Salles PC</vt:lpstr>
      <vt:lpstr>Compte UGA et portail étudiant</vt:lpstr>
      <vt:lpstr>Comptes – Durant le premier mois de cours</vt:lpstr>
      <vt:lpstr>Webmail UGA</vt:lpstr>
      <vt:lpstr>Espace personnel à l’IM2AG</vt:lpstr>
      <vt:lpstr>Impression</vt:lpstr>
      <vt:lpstr>Accès WiFi</vt:lpstr>
      <vt:lpstr>Liens utiles</vt:lpstr>
    </vt:vector>
  </TitlesOfParts>
  <Company>Université Stendhal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SAMBA-ROBIN Nadia</dc:creator>
  <cp:lastModifiedBy>Michael Magi</cp:lastModifiedBy>
  <cp:revision>68</cp:revision>
  <cp:lastPrinted>2016-11-23T17:49:52Z</cp:lastPrinted>
  <dcterms:created xsi:type="dcterms:W3CDTF">2016-04-19T07:56:29Z</dcterms:created>
  <dcterms:modified xsi:type="dcterms:W3CDTF">2019-09-02T16:08:32Z</dcterms:modified>
</cp:coreProperties>
</file>